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8"/>
  </p:notesMasterIdLst>
  <p:handoutMasterIdLst>
    <p:handoutMasterId r:id="rId29"/>
  </p:handoutMasterIdLst>
  <p:sldIdLst>
    <p:sldId id="256" r:id="rId2"/>
    <p:sldId id="274" r:id="rId3"/>
    <p:sldId id="282" r:id="rId4"/>
    <p:sldId id="281" r:id="rId5"/>
    <p:sldId id="257" r:id="rId6"/>
    <p:sldId id="272" r:id="rId7"/>
    <p:sldId id="258" r:id="rId8"/>
    <p:sldId id="273" r:id="rId9"/>
    <p:sldId id="271" r:id="rId10"/>
    <p:sldId id="261" r:id="rId11"/>
    <p:sldId id="262" r:id="rId12"/>
    <p:sldId id="263" r:id="rId13"/>
    <p:sldId id="264" r:id="rId14"/>
    <p:sldId id="268" r:id="rId15"/>
    <p:sldId id="269" r:id="rId16"/>
    <p:sldId id="259" r:id="rId17"/>
    <p:sldId id="260" r:id="rId18"/>
    <p:sldId id="265" r:id="rId19"/>
    <p:sldId id="266" r:id="rId20"/>
    <p:sldId id="267" r:id="rId21"/>
    <p:sldId id="278" r:id="rId22"/>
    <p:sldId id="275" r:id="rId23"/>
    <p:sldId id="276" r:id="rId24"/>
    <p:sldId id="277" r:id="rId25"/>
    <p:sldId id="279" r:id="rId26"/>
    <p:sldId id="280" r:id="rId27"/>
  </p:sldIdLst>
  <p:sldSz cx="9144000" cy="6858000" type="screen4x3"/>
  <p:notesSz cx="9144000" cy="6858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AEAEA"/>
    <a:srgbClr val="FFCC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outlineViewPr>
    <p:cViewPr>
      <p:scale>
        <a:sx n="33" d="100"/>
        <a:sy n="33" d="100"/>
      </p:scale>
      <p:origin x="0" y="150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ea typeface="ＭＳ Ｐゴシック" charset="0"/>
              </a:defRPr>
            </a:lvl1pPr>
          </a:lstStyle>
          <a:p>
            <a:pPr>
              <a:defRPr/>
            </a:pPr>
            <a:endParaRPr lang="en-GB"/>
          </a:p>
        </p:txBody>
      </p:sp>
      <p:sp>
        <p:nvSpPr>
          <p:cNvPr id="41987" name="Rectangle 3"/>
          <p:cNvSpPr>
            <a:spLocks noGrp="1" noChangeArrowheads="1"/>
          </p:cNvSpPr>
          <p:nvPr>
            <p:ph type="dt" sz="quarter" idx="1"/>
          </p:nvPr>
        </p:nvSpPr>
        <p:spPr bwMode="auto">
          <a:xfrm>
            <a:off x="5180013"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ea typeface="ＭＳ Ｐゴシック" charset="0"/>
              </a:defRPr>
            </a:lvl1pPr>
          </a:lstStyle>
          <a:p>
            <a:pPr>
              <a:defRPr/>
            </a:pPr>
            <a:endParaRPr lang="en-GB"/>
          </a:p>
        </p:txBody>
      </p:sp>
      <p:sp>
        <p:nvSpPr>
          <p:cNvPr id="41988" name="Rectangle 4"/>
          <p:cNvSpPr>
            <a:spLocks noGrp="1" noChangeArrowheads="1"/>
          </p:cNvSpPr>
          <p:nvPr>
            <p:ph type="ftr" sz="quarter" idx="2"/>
          </p:nvPr>
        </p:nvSpPr>
        <p:spPr bwMode="auto">
          <a:xfrm>
            <a:off x="0"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ea typeface="ＭＳ Ｐゴシック" charset="0"/>
              </a:defRPr>
            </a:lvl1pPr>
          </a:lstStyle>
          <a:p>
            <a:pPr>
              <a:defRPr/>
            </a:pPr>
            <a:endParaRPr lang="en-GB"/>
          </a:p>
        </p:txBody>
      </p:sp>
      <p:sp>
        <p:nvSpPr>
          <p:cNvPr id="41989" name="Rectangle 5"/>
          <p:cNvSpPr>
            <a:spLocks noGrp="1" noChangeArrowheads="1"/>
          </p:cNvSpPr>
          <p:nvPr>
            <p:ph type="sldNum" sz="quarter" idx="3"/>
          </p:nvPr>
        </p:nvSpPr>
        <p:spPr bwMode="auto">
          <a:xfrm>
            <a:off x="5180013"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lvl1pPr>
          </a:lstStyle>
          <a:p>
            <a:fld id="{AB2DF091-4C67-42D6-B1C7-3CA5300E2674}"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ea typeface="ＭＳ Ｐゴシック" charset="0"/>
              </a:defRPr>
            </a:lvl1pPr>
          </a:lstStyle>
          <a:p>
            <a:pPr>
              <a:defRPr/>
            </a:pPr>
            <a:endParaRPr lang="en-US"/>
          </a:p>
        </p:txBody>
      </p:sp>
      <p:sp>
        <p:nvSpPr>
          <p:cNvPr id="49155" name="Rectangle 3"/>
          <p:cNvSpPr>
            <a:spLocks noGrp="1" noChangeArrowheads="1"/>
          </p:cNvSpPr>
          <p:nvPr>
            <p:ph type="dt" idx="1"/>
          </p:nvPr>
        </p:nvSpPr>
        <p:spPr bwMode="auto">
          <a:xfrm>
            <a:off x="5180013"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ea typeface="ＭＳ Ｐゴシック"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914400" y="3257550"/>
            <a:ext cx="7315200" cy="30861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ea typeface="ＭＳ Ｐゴシック" charset="0"/>
              </a:defRPr>
            </a:lvl1pPr>
          </a:lstStyle>
          <a:p>
            <a:pPr>
              <a:defRPr/>
            </a:pPr>
            <a:endParaRPr lang="en-US"/>
          </a:p>
        </p:txBody>
      </p:sp>
      <p:sp>
        <p:nvSpPr>
          <p:cNvPr id="49159" name="Rectangle 7"/>
          <p:cNvSpPr>
            <a:spLocks noGrp="1" noChangeArrowheads="1"/>
          </p:cNvSpPr>
          <p:nvPr>
            <p:ph type="sldNum" sz="quarter" idx="5"/>
          </p:nvPr>
        </p:nvSpPr>
        <p:spPr bwMode="auto">
          <a:xfrm>
            <a:off x="5180013"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lvl1pPr>
          </a:lstStyle>
          <a:p>
            <a:fld id="{68DFD54B-84AB-4B56-8C59-69094017535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www.englishteaching.co.uk</a:t>
            </a:r>
          </a:p>
        </p:txBody>
      </p:sp>
      <p:sp>
        <p:nvSpPr>
          <p:cNvPr id="6" name="Rectangle 6"/>
          <p:cNvSpPr>
            <a:spLocks noGrp="1" noChangeArrowheads="1"/>
          </p:cNvSpPr>
          <p:nvPr>
            <p:ph type="sldNum" sz="quarter" idx="12"/>
          </p:nvPr>
        </p:nvSpPr>
        <p:spPr>
          <a:ln/>
        </p:spPr>
        <p:txBody>
          <a:bodyPr/>
          <a:lstStyle>
            <a:lvl1pPr>
              <a:defRPr/>
            </a:lvl1pPr>
          </a:lstStyle>
          <a:p>
            <a:fld id="{B4E157D5-73DB-4DF1-A200-1380820778B0}"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www.englishteaching.co.uk</a:t>
            </a:r>
          </a:p>
        </p:txBody>
      </p:sp>
      <p:sp>
        <p:nvSpPr>
          <p:cNvPr id="6" name="Rectangle 6"/>
          <p:cNvSpPr>
            <a:spLocks noGrp="1" noChangeArrowheads="1"/>
          </p:cNvSpPr>
          <p:nvPr>
            <p:ph type="sldNum" sz="quarter" idx="12"/>
          </p:nvPr>
        </p:nvSpPr>
        <p:spPr>
          <a:ln/>
        </p:spPr>
        <p:txBody>
          <a:bodyPr/>
          <a:lstStyle>
            <a:lvl1pPr>
              <a:defRPr/>
            </a:lvl1pPr>
          </a:lstStyle>
          <a:p>
            <a:fld id="{4F30F450-F7CF-48BF-8B07-9FFB94BFEE9F}" type="slidenum">
              <a:rPr lang="en-GB" altLang="en-US"/>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www.englishteaching.co.uk</a:t>
            </a:r>
          </a:p>
        </p:txBody>
      </p:sp>
      <p:sp>
        <p:nvSpPr>
          <p:cNvPr id="6" name="Rectangle 6"/>
          <p:cNvSpPr>
            <a:spLocks noGrp="1" noChangeArrowheads="1"/>
          </p:cNvSpPr>
          <p:nvPr>
            <p:ph type="sldNum" sz="quarter" idx="12"/>
          </p:nvPr>
        </p:nvSpPr>
        <p:spPr>
          <a:ln/>
        </p:spPr>
        <p:txBody>
          <a:bodyPr/>
          <a:lstStyle>
            <a:lvl1pPr>
              <a:defRPr/>
            </a:lvl1pPr>
          </a:lstStyle>
          <a:p>
            <a:fld id="{15218424-A33E-4DB3-B65E-3E7D3768DA22}" type="slidenum">
              <a:rPr lang="en-GB" altLang="en-US"/>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www.englishteaching.co.uk</a:t>
            </a:r>
          </a:p>
        </p:txBody>
      </p:sp>
      <p:sp>
        <p:nvSpPr>
          <p:cNvPr id="6" name="Rectangle 6"/>
          <p:cNvSpPr>
            <a:spLocks noGrp="1" noChangeArrowheads="1"/>
          </p:cNvSpPr>
          <p:nvPr>
            <p:ph type="sldNum" sz="quarter" idx="12"/>
          </p:nvPr>
        </p:nvSpPr>
        <p:spPr>
          <a:ln/>
        </p:spPr>
        <p:txBody>
          <a:bodyPr/>
          <a:lstStyle>
            <a:lvl1pPr>
              <a:defRPr/>
            </a:lvl1pPr>
          </a:lstStyle>
          <a:p>
            <a:fld id="{08402EDC-C52B-4295-8FCB-A37719392E06}" type="slidenum">
              <a:rPr lang="en-GB" altLang="en-US"/>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www.englishteaching.co.uk</a:t>
            </a:r>
          </a:p>
        </p:txBody>
      </p:sp>
      <p:sp>
        <p:nvSpPr>
          <p:cNvPr id="6" name="Rectangle 6"/>
          <p:cNvSpPr>
            <a:spLocks noGrp="1" noChangeArrowheads="1"/>
          </p:cNvSpPr>
          <p:nvPr>
            <p:ph type="sldNum" sz="quarter" idx="12"/>
          </p:nvPr>
        </p:nvSpPr>
        <p:spPr>
          <a:ln/>
        </p:spPr>
        <p:txBody>
          <a:bodyPr/>
          <a:lstStyle>
            <a:lvl1pPr>
              <a:defRPr/>
            </a:lvl1pPr>
          </a:lstStyle>
          <a:p>
            <a:fld id="{A0286A77-4272-4308-B6B1-7462CFA65D5D}" type="slidenum">
              <a:rPr lang="en-GB" altLang="en-US"/>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www.englishteaching.co.uk</a:t>
            </a:r>
          </a:p>
        </p:txBody>
      </p:sp>
      <p:sp>
        <p:nvSpPr>
          <p:cNvPr id="7" name="Rectangle 6"/>
          <p:cNvSpPr>
            <a:spLocks noGrp="1" noChangeArrowheads="1"/>
          </p:cNvSpPr>
          <p:nvPr>
            <p:ph type="sldNum" sz="quarter" idx="12"/>
          </p:nvPr>
        </p:nvSpPr>
        <p:spPr>
          <a:ln/>
        </p:spPr>
        <p:txBody>
          <a:bodyPr/>
          <a:lstStyle>
            <a:lvl1pPr>
              <a:defRPr/>
            </a:lvl1pPr>
          </a:lstStyle>
          <a:p>
            <a:fld id="{9D9C121A-FD5D-473A-99ED-0819584A932D}" type="slidenum">
              <a:rPr lang="en-GB" altLang="en-US"/>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www.englishteaching.co.uk</a:t>
            </a:r>
          </a:p>
        </p:txBody>
      </p:sp>
      <p:sp>
        <p:nvSpPr>
          <p:cNvPr id="9" name="Rectangle 6"/>
          <p:cNvSpPr>
            <a:spLocks noGrp="1" noChangeArrowheads="1"/>
          </p:cNvSpPr>
          <p:nvPr>
            <p:ph type="sldNum" sz="quarter" idx="12"/>
          </p:nvPr>
        </p:nvSpPr>
        <p:spPr>
          <a:ln/>
        </p:spPr>
        <p:txBody>
          <a:bodyPr/>
          <a:lstStyle>
            <a:lvl1pPr>
              <a:defRPr/>
            </a:lvl1pPr>
          </a:lstStyle>
          <a:p>
            <a:fld id="{5383DB55-E828-4248-9320-70C3F8107786}" type="slidenum">
              <a:rPr lang="en-GB" altLang="en-US"/>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www.englishteaching.co.uk</a:t>
            </a:r>
          </a:p>
        </p:txBody>
      </p:sp>
      <p:sp>
        <p:nvSpPr>
          <p:cNvPr id="5" name="Rectangle 6"/>
          <p:cNvSpPr>
            <a:spLocks noGrp="1" noChangeArrowheads="1"/>
          </p:cNvSpPr>
          <p:nvPr>
            <p:ph type="sldNum" sz="quarter" idx="12"/>
          </p:nvPr>
        </p:nvSpPr>
        <p:spPr>
          <a:ln/>
        </p:spPr>
        <p:txBody>
          <a:bodyPr/>
          <a:lstStyle>
            <a:lvl1pPr>
              <a:defRPr/>
            </a:lvl1pPr>
          </a:lstStyle>
          <a:p>
            <a:fld id="{30F174BC-01E3-4515-9578-E758C0E30445}" type="slidenum">
              <a:rPr lang="en-GB" altLang="en-US"/>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www.englishteaching.co.uk</a:t>
            </a:r>
          </a:p>
        </p:txBody>
      </p:sp>
      <p:sp>
        <p:nvSpPr>
          <p:cNvPr id="4" name="Rectangle 6"/>
          <p:cNvSpPr>
            <a:spLocks noGrp="1" noChangeArrowheads="1"/>
          </p:cNvSpPr>
          <p:nvPr>
            <p:ph type="sldNum" sz="quarter" idx="12"/>
          </p:nvPr>
        </p:nvSpPr>
        <p:spPr>
          <a:ln/>
        </p:spPr>
        <p:txBody>
          <a:bodyPr/>
          <a:lstStyle>
            <a:lvl1pPr>
              <a:defRPr/>
            </a:lvl1pPr>
          </a:lstStyle>
          <a:p>
            <a:fld id="{EE6D7110-E4CC-4ED5-8597-B3C5D6EA06E5}" type="slidenum">
              <a:rPr lang="en-GB" altLang="en-US"/>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www.englishteaching.co.uk</a:t>
            </a:r>
          </a:p>
        </p:txBody>
      </p:sp>
      <p:sp>
        <p:nvSpPr>
          <p:cNvPr id="7" name="Rectangle 6"/>
          <p:cNvSpPr>
            <a:spLocks noGrp="1" noChangeArrowheads="1"/>
          </p:cNvSpPr>
          <p:nvPr>
            <p:ph type="sldNum" sz="quarter" idx="12"/>
          </p:nvPr>
        </p:nvSpPr>
        <p:spPr>
          <a:ln/>
        </p:spPr>
        <p:txBody>
          <a:bodyPr/>
          <a:lstStyle>
            <a:lvl1pPr>
              <a:defRPr/>
            </a:lvl1pPr>
          </a:lstStyle>
          <a:p>
            <a:fld id="{930EF0FE-A877-4FBC-8485-034609E616D1}" type="slidenum">
              <a:rPr lang="en-GB" altLang="en-US"/>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www.englishteaching.co.uk</a:t>
            </a:r>
          </a:p>
        </p:txBody>
      </p:sp>
      <p:sp>
        <p:nvSpPr>
          <p:cNvPr id="7" name="Rectangle 6"/>
          <p:cNvSpPr>
            <a:spLocks noGrp="1" noChangeArrowheads="1"/>
          </p:cNvSpPr>
          <p:nvPr>
            <p:ph type="sldNum" sz="quarter" idx="12"/>
          </p:nvPr>
        </p:nvSpPr>
        <p:spPr>
          <a:ln/>
        </p:spPr>
        <p:txBody>
          <a:bodyPr/>
          <a:lstStyle>
            <a:lvl1pPr>
              <a:defRPr/>
            </a:lvl1pPr>
          </a:lstStyle>
          <a:p>
            <a:fld id="{AF52CD81-FD42-4D13-85F2-4D9C27910546}" type="slidenum">
              <a:rPr lang="en-GB" altLang="en-US"/>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ea typeface="ＭＳ Ｐゴシック" charset="0"/>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ea typeface="ＭＳ Ｐゴシック" charset="0"/>
              </a:defRPr>
            </a:lvl1pPr>
          </a:lstStyle>
          <a:p>
            <a:pPr>
              <a:defRPr/>
            </a:pPr>
            <a:r>
              <a:rPr lang="en-GB"/>
              <a:t>www.englishteaching.co.uk</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a:lvl1pPr>
          </a:lstStyle>
          <a:p>
            <a:fld id="{9945BDB3-CDCE-4265-B97C-569437C722A4}" type="slidenum">
              <a:rPr lang="en-GB" altLang="en-US"/>
              <a:pPr/>
              <a:t>‹#›</a:t>
            </a:fld>
            <a:endParaRPr lang="en-GB"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ea typeface="ＭＳ Ｐゴシック" charset="0"/>
        </a:defRPr>
      </a:lvl2pPr>
      <a:lvl3pPr algn="ctr" rtl="0" eaLnBrk="0" fontAlgn="base" hangingPunct="0">
        <a:spcBef>
          <a:spcPct val="0"/>
        </a:spcBef>
        <a:spcAft>
          <a:spcPct val="0"/>
        </a:spcAft>
        <a:defRPr sz="4400">
          <a:solidFill>
            <a:schemeClr val="tx2"/>
          </a:solidFill>
          <a:latin typeface="Times New Roman" charset="0"/>
          <a:ea typeface="ＭＳ Ｐゴシック" charset="0"/>
        </a:defRPr>
      </a:lvl3pPr>
      <a:lvl4pPr algn="ctr" rtl="0" eaLnBrk="0" fontAlgn="base" hangingPunct="0">
        <a:spcBef>
          <a:spcPct val="0"/>
        </a:spcBef>
        <a:spcAft>
          <a:spcPct val="0"/>
        </a:spcAft>
        <a:defRPr sz="4400">
          <a:solidFill>
            <a:schemeClr val="tx2"/>
          </a:solidFill>
          <a:latin typeface="Times New Roman" charset="0"/>
          <a:ea typeface="ＭＳ Ｐゴシック" charset="0"/>
        </a:defRPr>
      </a:lvl4pPr>
      <a:lvl5pPr algn="ctr" rtl="0" eaLnBrk="0" fontAlgn="base" hangingPunct="0">
        <a:spcBef>
          <a:spcPct val="0"/>
        </a:spcBef>
        <a:spcAft>
          <a:spcPct val="0"/>
        </a:spcAft>
        <a:defRPr sz="4400">
          <a:solidFill>
            <a:schemeClr val="tx2"/>
          </a:solidFill>
          <a:latin typeface="Times New Roman" charset="0"/>
          <a:ea typeface="ＭＳ Ｐゴシック" charset="0"/>
        </a:defRPr>
      </a:lvl5pPr>
      <a:lvl6pPr marL="457200" algn="ctr" rtl="0" fontAlgn="base">
        <a:spcBef>
          <a:spcPct val="0"/>
        </a:spcBef>
        <a:spcAft>
          <a:spcPct val="0"/>
        </a:spcAft>
        <a:defRPr sz="4400">
          <a:solidFill>
            <a:schemeClr val="tx2"/>
          </a:solidFill>
          <a:latin typeface="Times New Roman" charset="0"/>
          <a:ea typeface="ＭＳ Ｐゴシック" charset="0"/>
        </a:defRPr>
      </a:lvl6pPr>
      <a:lvl7pPr marL="914400" algn="ctr" rtl="0" fontAlgn="base">
        <a:spcBef>
          <a:spcPct val="0"/>
        </a:spcBef>
        <a:spcAft>
          <a:spcPct val="0"/>
        </a:spcAft>
        <a:defRPr sz="4400">
          <a:solidFill>
            <a:schemeClr val="tx2"/>
          </a:solidFill>
          <a:latin typeface="Times New Roman" charset="0"/>
          <a:ea typeface="ＭＳ Ｐゴシック" charset="0"/>
        </a:defRPr>
      </a:lvl7pPr>
      <a:lvl8pPr marL="1371600" algn="ctr" rtl="0" fontAlgn="base">
        <a:spcBef>
          <a:spcPct val="0"/>
        </a:spcBef>
        <a:spcAft>
          <a:spcPct val="0"/>
        </a:spcAft>
        <a:defRPr sz="4400">
          <a:solidFill>
            <a:schemeClr val="tx2"/>
          </a:solidFill>
          <a:latin typeface="Times New Roman" charset="0"/>
          <a:ea typeface="ＭＳ Ｐゴシック" charset="0"/>
        </a:defRPr>
      </a:lvl8pPr>
      <a:lvl9pPr marL="1828800" algn="ctr" rtl="0" fontAlgn="base">
        <a:spcBef>
          <a:spcPct val="0"/>
        </a:spcBef>
        <a:spcAft>
          <a:spcPct val="0"/>
        </a:spcAft>
        <a:defRPr sz="44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2"/>
          <p:cNvSpPr>
            <a:spLocks noGrp="1"/>
          </p:cNvSpPr>
          <p:nvPr>
            <p:ph type="ftr" sz="quarter" idx="11"/>
          </p:nvPr>
        </p:nvSpPr>
        <p:spPr>
          <a:xfrm>
            <a:off x="3059113" y="6237288"/>
            <a:ext cx="2895600" cy="457200"/>
          </a:xfrm>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19467" name="WordArt 11"/>
          <p:cNvSpPr>
            <a:spLocks noChangeArrowheads="1" noChangeShapeType="1" noTextEdit="1"/>
          </p:cNvSpPr>
          <p:nvPr/>
        </p:nvSpPr>
        <p:spPr bwMode="auto">
          <a:xfrm>
            <a:off x="684213" y="188913"/>
            <a:ext cx="7488237" cy="792162"/>
          </a:xfrm>
          <a:prstGeom prst="rect">
            <a:avLst/>
          </a:prstGeom>
        </p:spPr>
        <p:txBody>
          <a:bodyPr wrap="none" fromWordArt="1">
            <a:prstTxWarp prst="textDoubleWave1">
              <a:avLst>
                <a:gd name="adj1" fmla="val 6500"/>
                <a:gd name="adj2" fmla="val 0"/>
              </a:avLst>
            </a:prstTxWarp>
          </a:bodyPr>
          <a:lstStyle/>
          <a:p>
            <a:pPr algn="ctr"/>
            <a:r>
              <a:rPr lang="en-US" sz="3200" kern="10" spc="-320">
                <a:ln w="12700">
                  <a:solidFill>
                    <a:srgbClr val="000099"/>
                  </a:solidFill>
                  <a:round/>
                  <a:headEnd/>
                  <a:tailEnd/>
                </a:ln>
                <a:solidFill>
                  <a:srgbClr val="FF0000"/>
                </a:solidFill>
                <a:effectLst>
                  <a:outerShdw dist="125724" dir="18900000" algn="ctr" rotWithShape="0">
                    <a:srgbClr val="000099">
                      <a:alpha val="74997"/>
                    </a:srgbClr>
                  </a:outerShdw>
                </a:effectLst>
                <a:latin typeface="Chiller"/>
              </a:rPr>
              <a:t>  "The Strange Case of Dr. Jekyll and Mr. Hyde"</a:t>
            </a:r>
          </a:p>
        </p:txBody>
      </p:sp>
      <p:pic>
        <p:nvPicPr>
          <p:cNvPr id="19468" name="Picture 12" descr="jekyll"/>
          <p:cNvPicPr>
            <a:picLocks noChangeAspect="1" noChangeArrowheads="1"/>
          </p:cNvPicPr>
          <p:nvPr/>
        </p:nvPicPr>
        <p:blipFill>
          <a:blip r:embed="rId2"/>
          <a:srcRect/>
          <a:stretch>
            <a:fillRect/>
          </a:stretch>
        </p:blipFill>
        <p:spPr bwMode="auto">
          <a:xfrm>
            <a:off x="3348038" y="1196975"/>
            <a:ext cx="2514600" cy="3671888"/>
          </a:xfrm>
          <a:prstGeom prst="rect">
            <a:avLst/>
          </a:prstGeom>
          <a:noFill/>
          <a:ln w="9525">
            <a:noFill/>
            <a:miter lim="800000"/>
            <a:headEnd/>
            <a:tailEnd/>
          </a:ln>
        </p:spPr>
      </p:pic>
      <p:sp>
        <p:nvSpPr>
          <p:cNvPr id="4101" name="WordArt 14"/>
          <p:cNvSpPr>
            <a:spLocks noChangeArrowheads="1" noChangeShapeType="1" noTextEdit="1"/>
          </p:cNvSpPr>
          <p:nvPr/>
        </p:nvSpPr>
        <p:spPr bwMode="auto">
          <a:xfrm>
            <a:off x="2627313" y="5300663"/>
            <a:ext cx="3876675"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An Introduction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67"/>
                                        </p:tgtEl>
                                        <p:attrNameLst>
                                          <p:attrName>style.visibility</p:attrName>
                                        </p:attrNameLst>
                                      </p:cBhvr>
                                      <p:to>
                                        <p:strVal val="visible"/>
                                      </p:to>
                                    </p:set>
                                    <p:animEffect transition="in" filter="dissolve">
                                      <p:cBhvr>
                                        <p:cTn id="7" dur="500"/>
                                        <p:tgtEl>
                                          <p:spTgt spid="19467"/>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9468"/>
                                        </p:tgtEl>
                                        <p:attrNameLst>
                                          <p:attrName>style.visibility</p:attrName>
                                        </p:attrNameLst>
                                      </p:cBhvr>
                                      <p:to>
                                        <p:strVal val="visible"/>
                                      </p:to>
                                    </p:set>
                                    <p:animEffect transition="in" filter="dissolve">
                                      <p:cBhvr>
                                        <p:cTn id="11" dur="2000"/>
                                        <p:tgtEl>
                                          <p:spTgt spid="19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pic>
        <p:nvPicPr>
          <p:cNvPr id="13315" name="Picture 4" descr="Jekyll and Hyde 3"/>
          <p:cNvPicPr>
            <a:picLocks noChangeAspect="1" noChangeArrowheads="1"/>
          </p:cNvPicPr>
          <p:nvPr/>
        </p:nvPicPr>
        <p:blipFill>
          <a:blip r:embed="rId2"/>
          <a:srcRect/>
          <a:stretch>
            <a:fillRect/>
          </a:stretch>
        </p:blipFill>
        <p:spPr bwMode="auto">
          <a:xfrm>
            <a:off x="3132138" y="1125538"/>
            <a:ext cx="3124200" cy="447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pic>
        <p:nvPicPr>
          <p:cNvPr id="14339" name="Picture 4" descr="Jekyll and hyde 1"/>
          <p:cNvPicPr>
            <a:picLocks noChangeAspect="1" noChangeArrowheads="1"/>
          </p:cNvPicPr>
          <p:nvPr/>
        </p:nvPicPr>
        <p:blipFill>
          <a:blip r:embed="rId2"/>
          <a:srcRect/>
          <a:stretch>
            <a:fillRect/>
          </a:stretch>
        </p:blipFill>
        <p:spPr bwMode="auto">
          <a:xfrm>
            <a:off x="2771775" y="981075"/>
            <a:ext cx="2946400" cy="4637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pic>
        <p:nvPicPr>
          <p:cNvPr id="15363" name="Picture 4" descr="jekyll - cheapside"/>
          <p:cNvPicPr>
            <a:picLocks noChangeAspect="1" noChangeArrowheads="1"/>
          </p:cNvPicPr>
          <p:nvPr/>
        </p:nvPicPr>
        <p:blipFill>
          <a:blip r:embed="rId2"/>
          <a:srcRect/>
          <a:stretch>
            <a:fillRect/>
          </a:stretch>
        </p:blipFill>
        <p:spPr bwMode="auto">
          <a:xfrm>
            <a:off x="3203575" y="1196975"/>
            <a:ext cx="3270250" cy="424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1"/>
          </p:nvPr>
        </p:nvSpPr>
        <p:spPr>
          <a:noFill/>
          <a:ln>
            <a:miter lim="800000"/>
            <a:headEnd/>
            <a:tailEnd/>
          </a:ln>
        </p:spPr>
        <p:txBody>
          <a:bodyPr/>
          <a:lstStyle/>
          <a:p>
            <a:r>
              <a:rPr lang="en-GB" smtClean="0">
                <a:latin typeface="Times New Roman" pitchFamily="18" charset="0"/>
                <a:ea typeface="ＭＳ Ｐゴシック" pitchFamily="34" charset="-128"/>
              </a:rPr>
              <a:t>www.englishteaching.co.uk</a:t>
            </a:r>
          </a:p>
        </p:txBody>
      </p:sp>
      <p:pic>
        <p:nvPicPr>
          <p:cNvPr id="16387" name="Picture 4" descr="Jekyll and hyde 7"/>
          <p:cNvPicPr>
            <a:picLocks noChangeAspect="1" noChangeArrowheads="1"/>
          </p:cNvPicPr>
          <p:nvPr/>
        </p:nvPicPr>
        <p:blipFill>
          <a:blip r:embed="rId2"/>
          <a:srcRect/>
          <a:stretch>
            <a:fillRect/>
          </a:stretch>
        </p:blipFill>
        <p:spPr bwMode="auto">
          <a:xfrm>
            <a:off x="2640013" y="1268413"/>
            <a:ext cx="3395662" cy="3960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1"/>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17411" name="TextBox 2"/>
          <p:cNvSpPr txBox="1">
            <a:spLocks noChangeArrowheads="1"/>
          </p:cNvSpPr>
          <p:nvPr/>
        </p:nvSpPr>
        <p:spPr bwMode="auto">
          <a:xfrm>
            <a:off x="1979613" y="1916113"/>
            <a:ext cx="5688012" cy="4156075"/>
          </a:xfrm>
          <a:prstGeom prst="rect">
            <a:avLst/>
          </a:prstGeom>
          <a:noFill/>
          <a:ln w="9525">
            <a:noFill/>
            <a:miter lim="800000"/>
            <a:headEnd/>
            <a:tailEnd/>
          </a:ln>
        </p:spPr>
        <p:txBody>
          <a:bodyPr>
            <a:spAutoFit/>
          </a:bodyPr>
          <a:lstStyle/>
          <a:p>
            <a:pPr algn="ctr" eaLnBrk="1" hangingPunct="1"/>
            <a:r>
              <a:rPr lang="en-US" altLang="en-US">
                <a:solidFill>
                  <a:srgbClr val="D8D3D9"/>
                </a:solidFill>
                <a:latin typeface="Chalkboard" charset="0"/>
              </a:rPr>
              <a:t>Victorian London Readers</a:t>
            </a:r>
          </a:p>
          <a:p>
            <a:pPr eaLnBrk="1" hangingPunct="1"/>
            <a:endParaRPr lang="en-US" altLang="en-US">
              <a:solidFill>
                <a:srgbClr val="D8D3D9"/>
              </a:solidFill>
              <a:latin typeface="Chalkboard" charset="0"/>
            </a:endParaRPr>
          </a:p>
          <a:p>
            <a:pPr eaLnBrk="1" hangingPunct="1">
              <a:buFontTx/>
              <a:buChar char="•"/>
            </a:pPr>
            <a:r>
              <a:rPr lang="en-US" altLang="en-US">
                <a:solidFill>
                  <a:srgbClr val="D8D3D9"/>
                </a:solidFill>
                <a:latin typeface="Chalkboard" charset="0"/>
              </a:rPr>
              <a:t>Sold over 40,000 copies in 6 months</a:t>
            </a:r>
          </a:p>
          <a:p>
            <a:pPr eaLnBrk="1" hangingPunct="1">
              <a:buFontTx/>
              <a:buChar char="•"/>
            </a:pPr>
            <a:endParaRPr lang="en-US" altLang="en-US">
              <a:solidFill>
                <a:srgbClr val="D8D3D9"/>
              </a:solidFill>
              <a:latin typeface="Chalkboard" charset="0"/>
            </a:endParaRPr>
          </a:p>
          <a:p>
            <a:pPr eaLnBrk="1" hangingPunct="1">
              <a:buFontTx/>
              <a:buChar char="•"/>
            </a:pPr>
            <a:r>
              <a:rPr lang="en-US" altLang="en-US">
                <a:solidFill>
                  <a:srgbClr val="D8D3D9"/>
                </a:solidFill>
                <a:latin typeface="Chalkboard" charset="0"/>
              </a:rPr>
              <a:t>Conflict between Jekyll and Hyde reveals era’s class phobias</a:t>
            </a:r>
          </a:p>
          <a:p>
            <a:pPr eaLnBrk="1" hangingPunct="1">
              <a:buFontTx/>
              <a:buChar char="•"/>
            </a:pPr>
            <a:endParaRPr lang="en-US" altLang="en-US">
              <a:solidFill>
                <a:srgbClr val="D8D3D9"/>
              </a:solidFill>
              <a:latin typeface="Chalkboard" charset="0"/>
            </a:endParaRPr>
          </a:p>
          <a:p>
            <a:pPr eaLnBrk="1" hangingPunct="1">
              <a:buFontTx/>
              <a:buChar char="•"/>
            </a:pPr>
            <a:r>
              <a:rPr lang="en-US" altLang="en-US">
                <a:solidFill>
                  <a:srgbClr val="D8D3D9"/>
                </a:solidFill>
                <a:latin typeface="Chalkboard" charset="0"/>
              </a:rPr>
              <a:t>Story of double personality and metamorphosis appealed strongly to Victorian readers</a:t>
            </a:r>
          </a:p>
          <a:p>
            <a:pPr eaLnBrk="1" hangingPunct="1">
              <a:buFontTx/>
              <a:buChar char="•"/>
            </a:pPr>
            <a:endParaRPr lang="en-US" altLang="en-US">
              <a:solidFill>
                <a:srgbClr val="D8D3D9"/>
              </a:solidFill>
              <a:latin typeface="Chalkboard"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1"/>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18435" name="TextBox 2"/>
          <p:cNvSpPr txBox="1">
            <a:spLocks noChangeArrowheads="1"/>
          </p:cNvSpPr>
          <p:nvPr/>
        </p:nvSpPr>
        <p:spPr bwMode="auto">
          <a:xfrm>
            <a:off x="1331913" y="692150"/>
            <a:ext cx="7343775" cy="5878513"/>
          </a:xfrm>
          <a:prstGeom prst="rect">
            <a:avLst/>
          </a:prstGeom>
          <a:noFill/>
          <a:ln w="9525">
            <a:noFill/>
            <a:miter lim="800000"/>
            <a:headEnd/>
            <a:tailEnd/>
          </a:ln>
        </p:spPr>
        <p:txBody>
          <a:bodyPr>
            <a:spAutoFit/>
          </a:bodyPr>
          <a:lstStyle/>
          <a:p>
            <a:pPr algn="ctr" eaLnBrk="1" hangingPunct="1"/>
            <a:r>
              <a:rPr lang="en-US" altLang="en-US" sz="4000">
                <a:solidFill>
                  <a:srgbClr val="A5A5E9"/>
                </a:solidFill>
              </a:rPr>
              <a:t>Doppelganger</a:t>
            </a:r>
          </a:p>
          <a:p>
            <a:pPr eaLnBrk="1" hangingPunct="1"/>
            <a:endParaRPr lang="en-US" altLang="en-US">
              <a:solidFill>
                <a:srgbClr val="A5A5E9"/>
              </a:solidFill>
            </a:endParaRPr>
          </a:p>
          <a:p>
            <a:pPr eaLnBrk="1" hangingPunct="1">
              <a:buFont typeface="Wingdings" pitchFamily="2" charset="2"/>
              <a:buChar char="²"/>
            </a:pPr>
            <a:r>
              <a:rPr lang="en-US" altLang="en-US">
                <a:solidFill>
                  <a:srgbClr val="A5A5E9"/>
                </a:solidFill>
                <a:latin typeface="Chalkboard" charset="0"/>
              </a:rPr>
              <a:t>Concept of a “double-self” or “twin”</a:t>
            </a:r>
          </a:p>
          <a:p>
            <a:pPr eaLnBrk="1" hangingPunct="1">
              <a:buFont typeface="Wingdings" pitchFamily="2" charset="2"/>
              <a:buChar char="²"/>
            </a:pPr>
            <a:r>
              <a:rPr lang="en-US" altLang="en-US">
                <a:solidFill>
                  <a:srgbClr val="A5A5E9"/>
                </a:solidFill>
                <a:latin typeface="Chalkboard" charset="0"/>
              </a:rPr>
              <a:t>Alter Ego:  The continual struggle of </a:t>
            </a:r>
          </a:p>
          <a:p>
            <a:pPr eaLnBrk="1" hangingPunct="1"/>
            <a:r>
              <a:rPr lang="en-US" altLang="en-US">
                <a:solidFill>
                  <a:srgbClr val="A5A5E9"/>
                </a:solidFill>
                <a:latin typeface="Chalkboard" charset="0"/>
              </a:rPr>
              <a:t>who we are and who we are expected to be.</a:t>
            </a:r>
          </a:p>
          <a:p>
            <a:pPr eaLnBrk="1" hangingPunct="1"/>
            <a:endParaRPr lang="en-US" altLang="en-US">
              <a:solidFill>
                <a:srgbClr val="A5A5E9"/>
              </a:solidFill>
              <a:latin typeface="Chalkboard" charset="0"/>
            </a:endParaRPr>
          </a:p>
          <a:p>
            <a:pPr eaLnBrk="1" hangingPunct="1">
              <a:buFont typeface="Wingdings" pitchFamily="2" charset="2"/>
              <a:buChar char="²"/>
            </a:pPr>
            <a:r>
              <a:rPr lang="en-US" altLang="en-US">
                <a:solidFill>
                  <a:srgbClr val="A5A5E9"/>
                </a:solidFill>
                <a:latin typeface="Chalkboard" charset="0"/>
              </a:rPr>
              <a:t>Popular in 1800s</a:t>
            </a:r>
          </a:p>
          <a:p>
            <a:pPr eaLnBrk="1" hangingPunct="1">
              <a:buFont typeface="Wingdings" pitchFamily="2" charset="2"/>
              <a:buChar char="²"/>
            </a:pPr>
            <a:endParaRPr lang="en-US" altLang="en-US">
              <a:solidFill>
                <a:srgbClr val="A5A5E9"/>
              </a:solidFill>
              <a:latin typeface="Chalkboard" charset="0"/>
            </a:endParaRPr>
          </a:p>
          <a:p>
            <a:pPr eaLnBrk="1" hangingPunct="1">
              <a:buFont typeface="Wingdings" pitchFamily="2" charset="2"/>
              <a:buChar char="²"/>
            </a:pPr>
            <a:r>
              <a:rPr lang="en-US" altLang="en-US">
                <a:solidFill>
                  <a:srgbClr val="A5A5E9"/>
                </a:solidFill>
                <a:latin typeface="Chalkboard" charset="0"/>
              </a:rPr>
              <a:t>Genre began with a story about this type of double when Dr. Frankenstein created his monster in 1818</a:t>
            </a:r>
          </a:p>
          <a:p>
            <a:pPr eaLnBrk="1" hangingPunct="1">
              <a:buFont typeface="Wingdings" pitchFamily="2" charset="2"/>
              <a:buChar char="²"/>
            </a:pPr>
            <a:endParaRPr lang="en-US" altLang="en-US">
              <a:solidFill>
                <a:srgbClr val="A5A5E9"/>
              </a:solidFill>
              <a:latin typeface="Chalkboard" charset="0"/>
            </a:endParaRPr>
          </a:p>
          <a:p>
            <a:pPr eaLnBrk="1" hangingPunct="1">
              <a:buFont typeface="Wingdings" pitchFamily="2" charset="2"/>
              <a:buChar char="²"/>
            </a:pPr>
            <a:r>
              <a:rPr lang="en-US" altLang="en-US">
                <a:solidFill>
                  <a:srgbClr val="A5A5E9"/>
                </a:solidFill>
                <a:latin typeface="Chalkboard" charset="0"/>
              </a:rPr>
              <a:t>Characters have become part of cultural mythology</a:t>
            </a:r>
          </a:p>
          <a:p>
            <a:pPr eaLnBrk="1" hangingPunct="1"/>
            <a:endParaRPr lang="en-US" altLang="en-US">
              <a:solidFill>
                <a:srgbClr val="A5A5E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2"/>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19459" name="Text Box 4"/>
          <p:cNvSpPr txBox="1">
            <a:spLocks noChangeArrowheads="1"/>
          </p:cNvSpPr>
          <p:nvPr/>
        </p:nvSpPr>
        <p:spPr bwMode="auto">
          <a:xfrm>
            <a:off x="684213" y="1196975"/>
            <a:ext cx="8064500" cy="1927225"/>
          </a:xfrm>
          <a:prstGeom prst="rect">
            <a:avLst/>
          </a:prstGeom>
          <a:noFill/>
          <a:ln w="9525">
            <a:noFill/>
            <a:miter lim="800000"/>
            <a:headEnd/>
            <a:tailEnd/>
          </a:ln>
        </p:spPr>
        <p:txBody>
          <a:bodyPr>
            <a:spAutoFit/>
          </a:bodyPr>
          <a:lstStyle/>
          <a:p>
            <a:pPr eaLnBrk="1" hangingPunct="1">
              <a:lnSpc>
                <a:spcPct val="120000"/>
              </a:lnSpc>
              <a:spcBef>
                <a:spcPct val="50000"/>
              </a:spcBef>
            </a:pPr>
            <a:r>
              <a:rPr lang="en-GB">
                <a:solidFill>
                  <a:schemeClr val="accent1"/>
                </a:solidFill>
                <a:latin typeface="Comic Sans MS" pitchFamily="66" charset="0"/>
              </a:rPr>
              <a:t>Stevenson was very interested in the </a:t>
            </a:r>
            <a:r>
              <a:rPr lang="en-GB" sz="2800" b="1">
                <a:solidFill>
                  <a:schemeClr val="accent1"/>
                </a:solidFill>
                <a:latin typeface="Comic Sans MS" pitchFamily="66" charset="0"/>
              </a:rPr>
              <a:t>contrast</a:t>
            </a:r>
            <a:r>
              <a:rPr lang="en-GB">
                <a:solidFill>
                  <a:schemeClr val="accent1"/>
                </a:solidFill>
                <a:latin typeface="Comic Sans MS" pitchFamily="66" charset="0"/>
              </a:rPr>
              <a:t> between good and evil and he showed this in how he described the setting before Mr Enfield and Mr Utterson start talking about Mr. Hyde.</a:t>
            </a:r>
          </a:p>
        </p:txBody>
      </p:sp>
      <p:pic>
        <p:nvPicPr>
          <p:cNvPr id="19460" name="Picture 6" descr="Dr Jekyll"/>
          <p:cNvPicPr>
            <a:picLocks noChangeAspect="1" noChangeArrowheads="1"/>
          </p:cNvPicPr>
          <p:nvPr/>
        </p:nvPicPr>
        <p:blipFill>
          <a:blip r:embed="rId2"/>
          <a:srcRect t="48462"/>
          <a:stretch>
            <a:fillRect/>
          </a:stretch>
        </p:blipFill>
        <p:spPr bwMode="auto">
          <a:xfrm>
            <a:off x="2268538" y="3357563"/>
            <a:ext cx="4305300" cy="255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2"/>
          <p:cNvSpPr>
            <a:spLocks noGrp="1"/>
          </p:cNvSpPr>
          <p:nvPr>
            <p:ph type="ftr" sz="quarter" idx="11"/>
          </p:nvPr>
        </p:nvSpPr>
        <p:spPr>
          <a:noFill/>
          <a:ln>
            <a:miter lim="800000"/>
            <a:headEnd/>
            <a:tailEnd/>
          </a:ln>
        </p:spPr>
        <p:txBody>
          <a:bodyPr/>
          <a:lstStyle/>
          <a:p>
            <a:r>
              <a:rPr lang="en-GB" smtClean="0">
                <a:latin typeface="Times New Roman" pitchFamily="18" charset="0"/>
                <a:ea typeface="ＭＳ Ｐゴシック" pitchFamily="34" charset="-128"/>
              </a:rPr>
              <a:t>www.englishteaching.co.uk</a:t>
            </a:r>
          </a:p>
        </p:txBody>
      </p:sp>
      <p:sp>
        <p:nvSpPr>
          <p:cNvPr id="20483" name="Text Box 4"/>
          <p:cNvSpPr txBox="1">
            <a:spLocks noChangeArrowheads="1"/>
          </p:cNvSpPr>
          <p:nvPr/>
        </p:nvSpPr>
        <p:spPr bwMode="auto">
          <a:xfrm>
            <a:off x="250825" y="333375"/>
            <a:ext cx="8353425" cy="6369050"/>
          </a:xfrm>
          <a:prstGeom prst="rect">
            <a:avLst/>
          </a:prstGeom>
          <a:noFill/>
          <a:ln w="9525">
            <a:noFill/>
            <a:miter lim="800000"/>
            <a:headEnd/>
            <a:tailEnd/>
          </a:ln>
        </p:spPr>
        <p:txBody>
          <a:bodyPr>
            <a:spAutoFit/>
          </a:bodyPr>
          <a:lstStyle/>
          <a:p>
            <a:pPr algn="just" eaLnBrk="1" hangingPunct="1">
              <a:lnSpc>
                <a:spcPct val="120000"/>
              </a:lnSpc>
              <a:spcBef>
                <a:spcPct val="50000"/>
              </a:spcBef>
            </a:pPr>
            <a:r>
              <a:rPr lang="en-GB" altLang="en-US">
                <a:solidFill>
                  <a:srgbClr val="A5A5E9"/>
                </a:solidFill>
                <a:latin typeface="Comic Sans MS" pitchFamily="66" charset="0"/>
              </a:rPr>
              <a:t>It chanced on one of these rambles that their way led them down a by-street in a busy quarter of London. The street was small and what is called quiet, but it drove a thriving trade on the weekdays. The inhabitants were all doing well, it seemed and all hoping to do better still - the shop fronts stood along that thoroughfare with an air of invitation, like rows of smiling saleswomen. Even on Sunday, when it veiled its more florid charms and lay comparatively empty of visitors, the street shone out in contrast to its dingy neighbourhood, like a fire in a forest; and with its freshly painted shutters, well-polished brasses, and general cleanliness and cheerfulness of note, instantly caught and pleased the eye of the passenger</a:t>
            </a:r>
            <a:r>
              <a:rPr lang="en-GB" altLang="en-US">
                <a:solidFill>
                  <a:srgbClr val="A5A5E9"/>
                </a:solidFill>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1187450" y="5013325"/>
            <a:ext cx="7272338" cy="946150"/>
          </a:xfrm>
          <a:prstGeom prst="rect">
            <a:avLst/>
          </a:prstGeom>
          <a:noFill/>
          <a:ln w="9525">
            <a:noFill/>
            <a:miter lim="800000"/>
            <a:headEnd/>
            <a:tailEnd/>
          </a:ln>
        </p:spPr>
        <p:txBody>
          <a:bodyPr>
            <a:spAutoFit/>
          </a:bodyPr>
          <a:lstStyle/>
          <a:p>
            <a:pPr eaLnBrk="1" hangingPunct="1">
              <a:spcBef>
                <a:spcPct val="50000"/>
              </a:spcBef>
            </a:pPr>
            <a:r>
              <a:rPr lang="en-GB" sz="2800">
                <a:solidFill>
                  <a:srgbClr val="CC3300"/>
                </a:solidFill>
                <a:latin typeface="Comic Sans MS" pitchFamily="66" charset="0"/>
              </a:rPr>
              <a:t>After the positive description of the street, comes the negative.</a:t>
            </a:r>
          </a:p>
        </p:txBody>
      </p:sp>
      <p:pic>
        <p:nvPicPr>
          <p:cNvPr id="21507" name="Picture 5" descr="jek8"/>
          <p:cNvPicPr>
            <a:picLocks noChangeAspect="1" noChangeArrowheads="1"/>
          </p:cNvPicPr>
          <p:nvPr/>
        </p:nvPicPr>
        <p:blipFill>
          <a:blip r:embed="rId2"/>
          <a:srcRect/>
          <a:stretch>
            <a:fillRect/>
          </a:stretch>
        </p:blipFill>
        <p:spPr bwMode="auto">
          <a:xfrm>
            <a:off x="3170238" y="836613"/>
            <a:ext cx="2124075" cy="3887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2"/>
          <p:cNvSpPr>
            <a:spLocks noGrp="1"/>
          </p:cNvSpPr>
          <p:nvPr>
            <p:ph type="ftr" sz="quarter" idx="11"/>
          </p:nvPr>
        </p:nvSpPr>
        <p:spPr>
          <a:noFill/>
          <a:ln>
            <a:miter lim="800000"/>
            <a:headEnd/>
            <a:tailEnd/>
          </a:ln>
        </p:spPr>
        <p:txBody>
          <a:bodyPr/>
          <a:lstStyle/>
          <a:p>
            <a:r>
              <a:rPr lang="en-GB" smtClean="0">
                <a:latin typeface="Times New Roman" pitchFamily="18" charset="0"/>
                <a:ea typeface="ＭＳ Ｐゴシック" pitchFamily="34" charset="-128"/>
              </a:rPr>
              <a:t>www.englishteaching.co.uk</a:t>
            </a:r>
          </a:p>
        </p:txBody>
      </p:sp>
      <p:sp>
        <p:nvSpPr>
          <p:cNvPr id="22531" name="Text Box 4"/>
          <p:cNvSpPr txBox="1">
            <a:spLocks noChangeArrowheads="1"/>
          </p:cNvSpPr>
          <p:nvPr/>
        </p:nvSpPr>
        <p:spPr bwMode="auto">
          <a:xfrm>
            <a:off x="250825" y="365125"/>
            <a:ext cx="8496300" cy="6492875"/>
          </a:xfrm>
          <a:prstGeom prst="rect">
            <a:avLst/>
          </a:prstGeom>
          <a:noFill/>
          <a:ln w="9525">
            <a:noFill/>
            <a:miter lim="800000"/>
            <a:headEnd/>
            <a:tailEnd/>
          </a:ln>
        </p:spPr>
        <p:txBody>
          <a:bodyPr>
            <a:spAutoFit/>
          </a:bodyPr>
          <a:lstStyle/>
          <a:p>
            <a:pPr eaLnBrk="1" hangingPunct="1">
              <a:lnSpc>
                <a:spcPct val="125000"/>
              </a:lnSpc>
              <a:spcBef>
                <a:spcPct val="50000"/>
              </a:spcBef>
            </a:pPr>
            <a:r>
              <a:rPr lang="en-GB" altLang="en-US">
                <a:solidFill>
                  <a:srgbClr val="CC3300"/>
                </a:solidFill>
                <a:latin typeface="Comic Sans MS" pitchFamily="66" charset="0"/>
              </a:rPr>
              <a:t>Two doors from one corner, on the left hand going east the line was broken by the entry of a court; and just at that point a certain sinister block of building thrust forward its gable on the street. It was two storeys high; showed no window, nothing but a door on the lower storey and a blind forehead of discoloured wall on the upper; and bore in every feature, the marks of prolonged and sordid negligence. The door, which was equipped with neither bell nor knocker, was blistered and distained. Tramps slouched into the recess and struck matches on the panels; children kept shop upon the steps; the schoolboy had tried his knife on the mouldings; and for close on a generation, no one had appeared to drive away these random visitors or to repair their ravages</a:t>
            </a:r>
            <a:r>
              <a:rPr lang="en-GB" altLang="en-US" b="1">
                <a:solidFill>
                  <a:srgbClr val="CC3300"/>
                </a:solidFill>
                <a:latin typeface="Comic Sans MS" pitchFamily="66"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3" name="TextBox 2"/>
          <p:cNvSpPr txBox="1"/>
          <p:nvPr/>
        </p:nvSpPr>
        <p:spPr>
          <a:xfrm>
            <a:off x="684213" y="549275"/>
            <a:ext cx="7416800" cy="5508625"/>
          </a:xfrm>
          <a:prstGeom prst="rect">
            <a:avLst/>
          </a:prstGeom>
          <a:noFill/>
        </p:spPr>
        <p:txBody>
          <a:bodyPr>
            <a:spAutoFit/>
          </a:bodyPr>
          <a:lstStyle/>
          <a:p>
            <a:pPr algn="ctr" eaLnBrk="1" hangingPunct="1">
              <a:defRPr/>
            </a:pPr>
            <a:r>
              <a:rPr lang="en-US" sz="3200" dirty="0">
                <a:solidFill>
                  <a:schemeClr val="accent1">
                    <a:lumMod val="20000"/>
                    <a:lumOff val="80000"/>
                  </a:schemeClr>
                </a:solidFill>
                <a:latin typeface="Chalkboard"/>
                <a:ea typeface="ＭＳ Ｐゴシック" charset="0"/>
                <a:cs typeface="Chalkboard"/>
              </a:rPr>
              <a:t>Robert Louis Stevenson</a:t>
            </a:r>
          </a:p>
          <a:p>
            <a:pPr algn="ctr" eaLnBrk="1" hangingPunct="1">
              <a:defRPr/>
            </a:pPr>
            <a:r>
              <a:rPr lang="en-US" sz="3200" dirty="0">
                <a:solidFill>
                  <a:schemeClr val="accent1">
                    <a:lumMod val="20000"/>
                    <a:lumOff val="80000"/>
                  </a:schemeClr>
                </a:solidFill>
                <a:latin typeface="Chalkboard"/>
                <a:ea typeface="ＭＳ Ｐゴシック" charset="0"/>
                <a:cs typeface="Chalkboard"/>
              </a:rPr>
              <a:t>1850-1894</a:t>
            </a:r>
          </a:p>
          <a:p>
            <a:pPr marL="342900" indent="-342900" eaLnBrk="1" hangingPunct="1">
              <a:buFont typeface="Arial"/>
              <a:buChar char="•"/>
              <a:defRPr/>
            </a:pPr>
            <a:r>
              <a:rPr lang="en-US" dirty="0">
                <a:solidFill>
                  <a:schemeClr val="accent1">
                    <a:lumMod val="20000"/>
                    <a:lumOff val="80000"/>
                  </a:schemeClr>
                </a:solidFill>
                <a:latin typeface="Chalkboard"/>
                <a:ea typeface="ＭＳ Ｐゴシック" charset="0"/>
                <a:cs typeface="Chalkboard"/>
              </a:rPr>
              <a:t>Scottish essayist, poet, and author of fiction and travel books</a:t>
            </a:r>
          </a:p>
          <a:p>
            <a:pPr eaLnBrk="1" hangingPunct="1">
              <a:defRPr/>
            </a:pPr>
            <a:endParaRPr lang="en-US" dirty="0">
              <a:solidFill>
                <a:schemeClr val="accent1">
                  <a:lumMod val="20000"/>
                  <a:lumOff val="80000"/>
                </a:schemeClr>
              </a:solidFill>
              <a:latin typeface="Chalkboard"/>
              <a:ea typeface="ＭＳ Ｐゴシック" charset="0"/>
              <a:cs typeface="Chalkboard"/>
            </a:endParaRPr>
          </a:p>
          <a:p>
            <a:pPr marL="342900" indent="-342900" eaLnBrk="1" hangingPunct="1">
              <a:buFont typeface="Arial"/>
              <a:buChar char="•"/>
              <a:defRPr/>
            </a:pPr>
            <a:r>
              <a:rPr lang="en-US" dirty="0">
                <a:solidFill>
                  <a:schemeClr val="accent1">
                    <a:lumMod val="20000"/>
                    <a:lumOff val="80000"/>
                  </a:schemeClr>
                </a:solidFill>
                <a:latin typeface="Chalkboard"/>
                <a:ea typeface="ＭＳ Ｐゴシック" charset="0"/>
                <a:cs typeface="Chalkboard"/>
              </a:rPr>
              <a:t>Many stories have horror and supernatural elements</a:t>
            </a:r>
          </a:p>
          <a:p>
            <a:pPr eaLnBrk="1" hangingPunct="1">
              <a:defRPr/>
            </a:pPr>
            <a:endParaRPr lang="en-US" dirty="0">
              <a:solidFill>
                <a:schemeClr val="accent1">
                  <a:lumMod val="20000"/>
                  <a:lumOff val="80000"/>
                </a:schemeClr>
              </a:solidFill>
              <a:latin typeface="Chalkboard"/>
              <a:ea typeface="ＭＳ Ｐゴシック" charset="0"/>
              <a:cs typeface="Chalkboard"/>
            </a:endParaRPr>
          </a:p>
          <a:p>
            <a:pPr marL="342900" indent="-342900" eaLnBrk="1" hangingPunct="1">
              <a:buFont typeface="Arial"/>
              <a:buChar char="•"/>
              <a:defRPr/>
            </a:pPr>
            <a:r>
              <a:rPr lang="en-US" dirty="0">
                <a:solidFill>
                  <a:schemeClr val="accent1">
                    <a:lumMod val="20000"/>
                    <a:lumOff val="80000"/>
                  </a:schemeClr>
                </a:solidFill>
                <a:latin typeface="Chalkboard"/>
                <a:ea typeface="ＭＳ Ｐゴシック" charset="0"/>
                <a:cs typeface="Chalkboard"/>
              </a:rPr>
              <a:t>Characters often prefer unknown hazards to everyday life of Victorian society.</a:t>
            </a:r>
          </a:p>
          <a:p>
            <a:pPr eaLnBrk="1" hangingPunct="1">
              <a:defRPr/>
            </a:pPr>
            <a:endParaRPr lang="en-US" dirty="0">
              <a:solidFill>
                <a:schemeClr val="accent1">
                  <a:lumMod val="20000"/>
                  <a:lumOff val="80000"/>
                </a:schemeClr>
              </a:solidFill>
              <a:latin typeface="Chalkboard"/>
              <a:ea typeface="ＭＳ Ｐゴシック" charset="0"/>
              <a:cs typeface="Chalkboard"/>
            </a:endParaRPr>
          </a:p>
          <a:p>
            <a:pPr marL="342900" indent="-342900" eaLnBrk="1" hangingPunct="1">
              <a:buFont typeface="Arial"/>
              <a:buChar char="•"/>
              <a:defRPr/>
            </a:pPr>
            <a:r>
              <a:rPr lang="en-US" dirty="0">
                <a:solidFill>
                  <a:schemeClr val="accent1">
                    <a:lumMod val="20000"/>
                    <a:lumOff val="80000"/>
                  </a:schemeClr>
                </a:solidFill>
                <a:latin typeface="Chalkboard"/>
                <a:ea typeface="ＭＳ Ｐゴシック" charset="0"/>
                <a:cs typeface="Chalkboard"/>
              </a:rPr>
              <a:t>Gained first fame with the romantic adventure story </a:t>
            </a:r>
            <a:r>
              <a:rPr lang="en-US" i="1" dirty="0">
                <a:solidFill>
                  <a:schemeClr val="accent1">
                    <a:lumMod val="20000"/>
                    <a:lumOff val="80000"/>
                  </a:schemeClr>
                </a:solidFill>
                <a:latin typeface="Chalkboard"/>
                <a:ea typeface="ＭＳ Ｐゴシック" charset="0"/>
                <a:cs typeface="Chalkboard"/>
              </a:rPr>
              <a:t>Treasure Island </a:t>
            </a:r>
            <a:r>
              <a:rPr lang="en-US" dirty="0">
                <a:solidFill>
                  <a:schemeClr val="accent1">
                    <a:lumMod val="20000"/>
                    <a:lumOff val="80000"/>
                  </a:schemeClr>
                </a:solidFill>
                <a:latin typeface="Chalkboard"/>
                <a:ea typeface="ＭＳ Ｐゴシック" charset="0"/>
                <a:cs typeface="Chalkboard"/>
              </a:rPr>
              <a:t>(a combination of travel adventure and romance)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5"/>
          <p:cNvSpPr>
            <a:spLocks noGrp="1"/>
          </p:cNvSpPr>
          <p:nvPr>
            <p:ph type="ftr" sz="quarter" idx="11"/>
          </p:nvPr>
        </p:nvSpPr>
        <p:spPr>
          <a:xfrm>
            <a:off x="2801938" y="6313488"/>
            <a:ext cx="2895600" cy="457200"/>
          </a:xfrm>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23555" name="Rectangle 4"/>
          <p:cNvSpPr>
            <a:spLocks noGrp="1" noChangeArrowheads="1"/>
          </p:cNvSpPr>
          <p:nvPr>
            <p:ph type="title"/>
          </p:nvPr>
        </p:nvSpPr>
        <p:spPr/>
        <p:txBody>
          <a:bodyPr/>
          <a:lstStyle/>
          <a:p>
            <a:pPr eaLnBrk="1" hangingPunct="1"/>
            <a:r>
              <a:rPr lang="en-GB" sz="2800" smtClean="0">
                <a:solidFill>
                  <a:schemeClr val="bg1"/>
                </a:solidFill>
                <a:latin typeface="Comic Sans MS" pitchFamily="66" charset="0"/>
              </a:rPr>
              <a:t>Jot down the positive and negative descriptions.</a:t>
            </a:r>
          </a:p>
        </p:txBody>
      </p:sp>
      <p:sp>
        <p:nvSpPr>
          <p:cNvPr id="23556" name="Rectangle 5"/>
          <p:cNvSpPr>
            <a:spLocks noGrp="1" noChangeArrowheads="1"/>
          </p:cNvSpPr>
          <p:nvPr>
            <p:ph type="body" sz="half" idx="1"/>
          </p:nvPr>
        </p:nvSpPr>
        <p:spPr>
          <a:ln w="25400">
            <a:solidFill>
              <a:schemeClr val="accent1"/>
            </a:solidFill>
          </a:ln>
        </p:spPr>
        <p:txBody>
          <a:bodyPr/>
          <a:lstStyle/>
          <a:p>
            <a:pPr eaLnBrk="1" hangingPunct="1">
              <a:buFontTx/>
              <a:buNone/>
            </a:pPr>
            <a:r>
              <a:rPr lang="en-GB" b="1" smtClean="0">
                <a:solidFill>
                  <a:srgbClr val="A5A5E9"/>
                </a:solidFill>
                <a:latin typeface="Comic Sans MS" pitchFamily="66" charset="0"/>
              </a:rPr>
              <a:t>POSITIVE</a:t>
            </a:r>
          </a:p>
        </p:txBody>
      </p:sp>
      <p:sp>
        <p:nvSpPr>
          <p:cNvPr id="23557" name="Rectangle 6"/>
          <p:cNvSpPr>
            <a:spLocks noGrp="1" noChangeArrowheads="1"/>
          </p:cNvSpPr>
          <p:nvPr>
            <p:ph type="body" sz="half" idx="2"/>
          </p:nvPr>
        </p:nvSpPr>
        <p:spPr>
          <a:ln w="25400">
            <a:solidFill>
              <a:srgbClr val="FF0000"/>
            </a:solidFill>
          </a:ln>
        </p:spPr>
        <p:txBody>
          <a:bodyPr/>
          <a:lstStyle/>
          <a:p>
            <a:pPr eaLnBrk="1" hangingPunct="1">
              <a:buFontTx/>
              <a:buNone/>
            </a:pPr>
            <a:r>
              <a:rPr lang="en-GB" b="1" smtClean="0">
                <a:solidFill>
                  <a:srgbClr val="CC3300"/>
                </a:solidFill>
                <a:latin typeface="Comic Sans MS" pitchFamily="66" charset="0"/>
              </a:rPr>
              <a:t>NEGATIVE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1"/>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24579" name="TextBox 2"/>
          <p:cNvSpPr txBox="1">
            <a:spLocks noChangeArrowheads="1"/>
          </p:cNvSpPr>
          <p:nvPr/>
        </p:nvSpPr>
        <p:spPr bwMode="auto">
          <a:xfrm>
            <a:off x="900113" y="1341438"/>
            <a:ext cx="7632700" cy="3046412"/>
          </a:xfrm>
          <a:prstGeom prst="rect">
            <a:avLst/>
          </a:prstGeom>
          <a:noFill/>
          <a:ln w="9525">
            <a:noFill/>
            <a:miter lim="800000"/>
            <a:headEnd/>
            <a:tailEnd/>
          </a:ln>
        </p:spPr>
        <p:txBody>
          <a:bodyPr>
            <a:spAutoFit/>
          </a:bodyPr>
          <a:lstStyle/>
          <a:p>
            <a:pPr algn="ctr" eaLnBrk="1" hangingPunct="1"/>
            <a:r>
              <a:rPr lang="en-US" altLang="en-US" sz="4800" b="1">
                <a:solidFill>
                  <a:srgbClr val="008000"/>
                </a:solidFill>
                <a:latin typeface="Apple Chancery" charset="0"/>
              </a:rPr>
              <a:t>Good/ Evil</a:t>
            </a:r>
          </a:p>
          <a:p>
            <a:pPr algn="ctr" eaLnBrk="1" hangingPunct="1"/>
            <a:endParaRPr lang="en-US" altLang="en-US" sz="4800" b="1">
              <a:solidFill>
                <a:srgbClr val="008000"/>
              </a:solidFill>
              <a:latin typeface="Apple Chancery" charset="0"/>
            </a:endParaRPr>
          </a:p>
          <a:p>
            <a:pPr algn="ctr" eaLnBrk="1" hangingPunct="1"/>
            <a:r>
              <a:rPr lang="en-US" altLang="en-US" sz="4800" b="1">
                <a:solidFill>
                  <a:srgbClr val="008000"/>
                </a:solidFill>
                <a:latin typeface="Apple Chancery" charset="0"/>
              </a:rPr>
              <a:t>Does everyone have a little bit of both?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1"/>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25603" name="TextBox 3"/>
          <p:cNvSpPr txBox="1">
            <a:spLocks noChangeArrowheads="1"/>
          </p:cNvSpPr>
          <p:nvPr/>
        </p:nvSpPr>
        <p:spPr bwMode="auto">
          <a:xfrm>
            <a:off x="395288" y="981075"/>
            <a:ext cx="8280400" cy="4832350"/>
          </a:xfrm>
          <a:prstGeom prst="rect">
            <a:avLst/>
          </a:prstGeom>
          <a:noFill/>
          <a:ln w="9525">
            <a:noFill/>
            <a:miter lim="800000"/>
            <a:headEnd/>
            <a:tailEnd/>
          </a:ln>
        </p:spPr>
        <p:txBody>
          <a:bodyPr>
            <a:spAutoFit/>
          </a:bodyPr>
          <a:lstStyle/>
          <a:p>
            <a:pPr algn="ctr" eaLnBrk="1" hangingPunct="1"/>
            <a:r>
              <a:rPr lang="en-US" altLang="en-US" sz="2800">
                <a:latin typeface="Chalkboard" charset="0"/>
              </a:rPr>
              <a:t>Problem Situation</a:t>
            </a:r>
          </a:p>
          <a:p>
            <a:pPr algn="ctr" eaLnBrk="1" hangingPunct="1"/>
            <a:endParaRPr lang="en-US" altLang="en-US" sz="2800">
              <a:latin typeface="Chalkboard" charset="0"/>
            </a:endParaRPr>
          </a:p>
          <a:p>
            <a:pPr algn="ctr" eaLnBrk="1" hangingPunct="1"/>
            <a:r>
              <a:rPr lang="en-US" altLang="en-US" sz="2800">
                <a:latin typeface="Chalkboard" charset="0"/>
              </a:rPr>
              <a:t>You have recently become worried about one of your close friends.  In your mind he has always been a good person.  He is kind to everyone and is recognized as a school leader.  He has worked as a math tutor for some of the younger students and has started a recycling program in the school.  He is good at science and talks of going to medical school someday.</a:t>
            </a:r>
          </a:p>
          <a:p>
            <a:pPr eaLnBrk="1" hangingPunct="1"/>
            <a:endParaRPr lang="en-US" altLang="en-US"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1"/>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26627" name="TextBox 2"/>
          <p:cNvSpPr txBox="1">
            <a:spLocks noChangeArrowheads="1"/>
          </p:cNvSpPr>
          <p:nvPr/>
        </p:nvSpPr>
        <p:spPr bwMode="auto">
          <a:xfrm>
            <a:off x="971550" y="476250"/>
            <a:ext cx="7416800" cy="6002338"/>
          </a:xfrm>
          <a:prstGeom prst="rect">
            <a:avLst/>
          </a:prstGeom>
          <a:noFill/>
          <a:ln w="9525">
            <a:noFill/>
            <a:miter lim="800000"/>
            <a:headEnd/>
            <a:tailEnd/>
          </a:ln>
        </p:spPr>
        <p:txBody>
          <a:bodyPr>
            <a:spAutoFit/>
          </a:bodyPr>
          <a:lstStyle/>
          <a:p>
            <a:pPr algn="ctr" eaLnBrk="1" hangingPunct="1"/>
            <a:r>
              <a:rPr lang="en-US" altLang="en-US">
                <a:latin typeface="Chalkboard" charset="0"/>
              </a:rPr>
              <a:t>The cause of your worry for your friend is his secret fondness of drinking.  He has used his chemistry skills to learn how to make homemade beer.  Since his parents wouldn’t approve, he makes and stores the beer in an old shed behind his house which his parents never use.  Your friend started off drinking only a beer or two but lately he is downing a six-pack an evening and he is changing. He becomes uninhibited and mean.  He drives recklessly, and when you tell him he shouldn’t drink and drive he gets mad at you. Once he pushed you and told you what he did was none of your business.  You fear that your friend is heading for serious trouble, and you wonder what you should do about it. </a:t>
            </a:r>
          </a:p>
          <a:p>
            <a:pPr eaLnBrk="1" hangingPunct="1"/>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1"/>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27651" name="TextBox 2"/>
          <p:cNvSpPr txBox="1">
            <a:spLocks noChangeArrowheads="1"/>
          </p:cNvSpPr>
          <p:nvPr/>
        </p:nvSpPr>
        <p:spPr bwMode="auto">
          <a:xfrm>
            <a:off x="900113" y="765175"/>
            <a:ext cx="7848600" cy="4154488"/>
          </a:xfrm>
          <a:prstGeom prst="rect">
            <a:avLst/>
          </a:prstGeom>
          <a:noFill/>
          <a:ln w="9525">
            <a:noFill/>
            <a:miter lim="800000"/>
            <a:headEnd/>
            <a:tailEnd/>
          </a:ln>
        </p:spPr>
        <p:txBody>
          <a:bodyPr>
            <a:spAutoFit/>
          </a:bodyPr>
          <a:lstStyle/>
          <a:p>
            <a:pPr algn="ctr" eaLnBrk="1" hangingPunct="1"/>
            <a:r>
              <a:rPr lang="en-US" altLang="en-US" sz="4000">
                <a:solidFill>
                  <a:srgbClr val="CCFFCC"/>
                </a:solidFill>
                <a:latin typeface="Chalkboard" charset="0"/>
              </a:rPr>
              <a:t>Free write about what you think might happen to your friend if he continues on this path.  Also write down some ideas about what steps you might take to help him change his behavior.  </a:t>
            </a:r>
          </a:p>
          <a:p>
            <a:pPr eaLnBrk="1" hangingPunct="1"/>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1"/>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28675" name="TextBox 2"/>
          <p:cNvSpPr txBox="1">
            <a:spLocks noChangeArrowheads="1"/>
          </p:cNvSpPr>
          <p:nvPr/>
        </p:nvSpPr>
        <p:spPr bwMode="auto">
          <a:xfrm>
            <a:off x="539750" y="404813"/>
            <a:ext cx="7920038" cy="4832350"/>
          </a:xfrm>
          <a:prstGeom prst="rect">
            <a:avLst/>
          </a:prstGeom>
          <a:noFill/>
          <a:ln w="9525">
            <a:noFill/>
            <a:miter lim="800000"/>
            <a:headEnd/>
            <a:tailEnd/>
          </a:ln>
        </p:spPr>
        <p:txBody>
          <a:bodyPr>
            <a:spAutoFit/>
          </a:bodyPr>
          <a:lstStyle/>
          <a:p>
            <a:pPr algn="ctr" eaLnBrk="1" hangingPunct="1"/>
            <a:r>
              <a:rPr lang="en-US" altLang="en-US" sz="2800" b="1">
                <a:solidFill>
                  <a:srgbClr val="008000"/>
                </a:solidFill>
              </a:rPr>
              <a:t>Dual Nature/ Split Personality</a:t>
            </a:r>
          </a:p>
          <a:p>
            <a:pPr algn="ctr" eaLnBrk="1" hangingPunct="1"/>
            <a:endParaRPr lang="en-US" altLang="en-US" sz="2800">
              <a:solidFill>
                <a:srgbClr val="008000"/>
              </a:solidFill>
            </a:endParaRPr>
          </a:p>
          <a:p>
            <a:pPr eaLnBrk="1" hangingPunct="1"/>
            <a:r>
              <a:rPr lang="en-US" altLang="en-US" sz="2800">
                <a:solidFill>
                  <a:srgbClr val="008000"/>
                </a:solidFill>
                <a:latin typeface="Chalkboard" charset="0"/>
              </a:rPr>
              <a:t>Think about a time when you showed kindness to an animal or another person and then about a time when they were cruel or unkind.  </a:t>
            </a:r>
          </a:p>
          <a:p>
            <a:pPr eaLnBrk="1" hangingPunct="1"/>
            <a:endParaRPr lang="en-US" altLang="en-US" sz="2800">
              <a:solidFill>
                <a:srgbClr val="008000"/>
              </a:solidFill>
              <a:latin typeface="Chalkboard" charset="0"/>
            </a:endParaRPr>
          </a:p>
          <a:p>
            <a:pPr eaLnBrk="1" hangingPunct="1"/>
            <a:r>
              <a:rPr lang="en-US" altLang="en-US" sz="2800">
                <a:solidFill>
                  <a:srgbClr val="008000"/>
                </a:solidFill>
                <a:latin typeface="Chalkboard" charset="0"/>
              </a:rPr>
              <a:t>Why might you act in these opposite ways at different times? What causes a person to act in such radically opposite ways and what does this suggest about human personality or human nature?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1"/>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29699" name="TextBox 2"/>
          <p:cNvSpPr txBox="1">
            <a:spLocks noChangeArrowheads="1"/>
          </p:cNvSpPr>
          <p:nvPr/>
        </p:nvSpPr>
        <p:spPr bwMode="auto">
          <a:xfrm>
            <a:off x="971550" y="476250"/>
            <a:ext cx="7345363" cy="5140325"/>
          </a:xfrm>
          <a:prstGeom prst="rect">
            <a:avLst/>
          </a:prstGeom>
          <a:noFill/>
          <a:ln w="9525">
            <a:noFill/>
            <a:miter lim="800000"/>
            <a:headEnd/>
            <a:tailEnd/>
          </a:ln>
        </p:spPr>
        <p:txBody>
          <a:bodyPr>
            <a:spAutoFit/>
          </a:bodyPr>
          <a:lstStyle/>
          <a:p>
            <a:pPr algn="ctr" eaLnBrk="1" hangingPunct="1"/>
            <a:r>
              <a:rPr lang="en-US" altLang="en-US" sz="3200" b="1">
                <a:solidFill>
                  <a:srgbClr val="008000"/>
                </a:solidFill>
                <a:latin typeface="Chalkboard" charset="0"/>
              </a:rPr>
              <a:t>Dual Nature/ Split Personality</a:t>
            </a:r>
          </a:p>
          <a:p>
            <a:pPr algn="ctr" eaLnBrk="1" hangingPunct="1"/>
            <a:endParaRPr lang="en-US" altLang="en-US" sz="3200" b="1">
              <a:solidFill>
                <a:srgbClr val="008000"/>
              </a:solidFill>
              <a:latin typeface="Chalkboard" charset="0"/>
            </a:endParaRPr>
          </a:p>
          <a:p>
            <a:pPr eaLnBrk="1" hangingPunct="1">
              <a:buFontTx/>
              <a:buChar char="•"/>
            </a:pPr>
            <a:r>
              <a:rPr lang="en-US" altLang="en-US">
                <a:solidFill>
                  <a:srgbClr val="008000"/>
                </a:solidFill>
                <a:latin typeface="Chalkboard" charset="0"/>
              </a:rPr>
              <a:t>Many religions use the concept of dual nature to explain the struggle within a person to choose between good and evil.  (Adam/Eve; Cain/Abel)</a:t>
            </a:r>
          </a:p>
          <a:p>
            <a:pPr eaLnBrk="1" hangingPunct="1">
              <a:buFontTx/>
              <a:buChar char="•"/>
            </a:pPr>
            <a:endParaRPr lang="en-US" altLang="en-US">
              <a:solidFill>
                <a:srgbClr val="008000"/>
              </a:solidFill>
              <a:latin typeface="Chalkboard" charset="0"/>
            </a:endParaRPr>
          </a:p>
          <a:p>
            <a:pPr eaLnBrk="1" hangingPunct="1">
              <a:buFontTx/>
              <a:buChar char="•"/>
            </a:pPr>
            <a:r>
              <a:rPr lang="en-US" altLang="en-US">
                <a:solidFill>
                  <a:srgbClr val="008000"/>
                </a:solidFill>
                <a:latin typeface="Chalkboard" charset="0"/>
              </a:rPr>
              <a:t>Horror and gangster films and fiction often explore the dual nature of a criminal by showing an evil person performing an act of kindness. For example, in the film The Godfather the gangster hero is shown playing with children and interacting with family and friends.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1"/>
          <p:cNvSpPr>
            <a:spLocks noGrp="1"/>
          </p:cNvSpPr>
          <p:nvPr>
            <p:ph type="ftr" sz="quarter" idx="11"/>
          </p:nvPr>
        </p:nvSpPr>
        <p:spPr>
          <a:noFill/>
          <a:ln>
            <a:miter lim="800000"/>
            <a:headEnd/>
            <a:tailEnd/>
          </a:ln>
        </p:spPr>
        <p:txBody>
          <a:bodyPr/>
          <a:lstStyle/>
          <a:p>
            <a:r>
              <a:rPr lang="en-GB" smtClean="0">
                <a:latin typeface="Times New Roman" pitchFamily="18" charset="0"/>
                <a:ea typeface="ＭＳ Ｐゴシック" pitchFamily="34" charset="-128"/>
              </a:rPr>
              <a:t>www.englishteaching.co.uk</a:t>
            </a:r>
          </a:p>
        </p:txBody>
      </p:sp>
      <p:pic>
        <p:nvPicPr>
          <p:cNvPr id="6147" name="Picture 2"/>
          <p:cNvPicPr>
            <a:picLocks noChangeAspect="1"/>
          </p:cNvPicPr>
          <p:nvPr/>
        </p:nvPicPr>
        <p:blipFill>
          <a:blip r:embed="rId2"/>
          <a:srcRect/>
          <a:stretch>
            <a:fillRect/>
          </a:stretch>
        </p:blipFill>
        <p:spPr bwMode="auto">
          <a:xfrm>
            <a:off x="2000250" y="0"/>
            <a:ext cx="5143500" cy="6858000"/>
          </a:xfrm>
          <a:prstGeom prst="rect">
            <a:avLst/>
          </a:prstGeom>
          <a:noFill/>
          <a:ln w="9525">
            <a:noFill/>
            <a:miter lim="800000"/>
            <a:headEnd/>
            <a:tailEnd/>
          </a:ln>
        </p:spPr>
      </p:pic>
      <p:sp>
        <p:nvSpPr>
          <p:cNvPr id="4" name="TextBox 3"/>
          <p:cNvSpPr txBox="1"/>
          <p:nvPr/>
        </p:nvSpPr>
        <p:spPr>
          <a:xfrm>
            <a:off x="179388" y="1125538"/>
            <a:ext cx="1584325" cy="3784600"/>
          </a:xfrm>
          <a:prstGeom prst="rect">
            <a:avLst/>
          </a:prstGeom>
          <a:noFill/>
        </p:spPr>
        <p:txBody>
          <a:bodyPr>
            <a:spAutoFit/>
          </a:bodyPr>
          <a:lstStyle/>
          <a:p>
            <a:pPr eaLnBrk="1" hangingPunct="1">
              <a:defRPr/>
            </a:pPr>
            <a:r>
              <a:rPr lang="en-US" dirty="0">
                <a:solidFill>
                  <a:schemeClr val="accent1">
                    <a:lumMod val="20000"/>
                    <a:lumOff val="80000"/>
                  </a:schemeClr>
                </a:solidFill>
              </a:rPr>
              <a:t>This is the outside of the home where Robert Louis Stevenson grew up in Edinburgh, Scotland.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1"/>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17410" name="TextBox 2"/>
          <p:cNvSpPr txBox="1">
            <a:spLocks noChangeArrowheads="1"/>
          </p:cNvSpPr>
          <p:nvPr/>
        </p:nvSpPr>
        <p:spPr bwMode="auto">
          <a:xfrm>
            <a:off x="684213" y="765175"/>
            <a:ext cx="7920037" cy="341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57200" indent="-457200" eaLnBrk="1" hangingPunct="1">
              <a:buFontTx/>
              <a:buChar char="•"/>
            </a:pPr>
            <a:r>
              <a:rPr lang="en-US" altLang="en-US">
                <a:solidFill>
                  <a:srgbClr val="E0EBF6"/>
                </a:solidFill>
                <a:latin typeface="Chalkboard" charset="0"/>
              </a:rPr>
              <a:t>Since his childhood, suffered from tuberculosis.  During his early years, he spent much of his time in bed, composing storied before he had learned to read.</a:t>
            </a:r>
          </a:p>
          <a:p>
            <a:pPr marL="457200" indent="-457200" eaLnBrk="1" hangingPunct="1">
              <a:buFontTx/>
              <a:buChar char="•"/>
            </a:pPr>
            <a:r>
              <a:rPr lang="en-US" altLang="en-US">
                <a:solidFill>
                  <a:srgbClr val="E0EBF6"/>
                </a:solidFill>
                <a:latin typeface="Chalkboard" charset="0"/>
              </a:rPr>
              <a:t>In an attempt to improve his health, Stevenson travelled on the Continent and in the Scottish Highland. These trips provided him with many insights and inspiration for his writing.</a:t>
            </a:r>
          </a:p>
          <a:p>
            <a:pPr marL="457200" indent="-457200" eaLnBrk="1" hangingPunct="1">
              <a:buFontTx/>
              <a:buChar char="•"/>
            </a:pPr>
            <a:r>
              <a:rPr lang="en-US" altLang="en-US">
                <a:solidFill>
                  <a:srgbClr val="E0EBF6"/>
                </a:solidFill>
                <a:latin typeface="Chalkboard" charset="0"/>
              </a:rPr>
              <a:t>Died of a brain hemorrhage on December 3, 1894</a:t>
            </a:r>
          </a:p>
        </p:txBody>
      </p:sp>
      <p:pic>
        <p:nvPicPr>
          <p:cNvPr id="7172" name="Picture 3" descr="Robert Louis Stevenson"/>
          <p:cNvPicPr>
            <a:picLocks noChangeAspect="1" noChangeArrowheads="1"/>
          </p:cNvPicPr>
          <p:nvPr/>
        </p:nvPicPr>
        <p:blipFill>
          <a:blip r:embed="rId2"/>
          <a:srcRect/>
          <a:stretch>
            <a:fillRect/>
          </a:stretch>
        </p:blipFill>
        <p:spPr bwMode="auto">
          <a:xfrm>
            <a:off x="7019925" y="4292600"/>
            <a:ext cx="1858963" cy="23733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2"/>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29700" name="Rectangle 4"/>
          <p:cNvSpPr>
            <a:spLocks noChangeArrowheads="1"/>
          </p:cNvSpPr>
          <p:nvPr/>
        </p:nvSpPr>
        <p:spPr bwMode="auto">
          <a:xfrm>
            <a:off x="611188" y="1773238"/>
            <a:ext cx="8064500" cy="4473575"/>
          </a:xfrm>
          <a:prstGeom prst="rect">
            <a:avLst/>
          </a:prstGeom>
          <a:noFill/>
          <a:ln w="9525">
            <a:noFill/>
            <a:miter lim="800000"/>
            <a:headEnd/>
            <a:tailEnd/>
          </a:ln>
        </p:spPr>
        <p:txBody>
          <a:bodyPr>
            <a:spAutoFit/>
          </a:bodyPr>
          <a:lstStyle/>
          <a:p>
            <a:pPr eaLnBrk="1" hangingPunct="1">
              <a:lnSpc>
                <a:spcPct val="120000"/>
              </a:lnSpc>
              <a:buClr>
                <a:schemeClr val="bg1"/>
              </a:buClr>
              <a:buFont typeface="Wingdings" pitchFamily="2" charset="2"/>
              <a:buChar char="Ø"/>
            </a:pPr>
            <a:r>
              <a:rPr lang="en-GB" altLang="en-US" b="1">
                <a:solidFill>
                  <a:srgbClr val="FF5050"/>
                </a:solidFill>
                <a:latin typeface="Comic Sans MS" pitchFamily="66" charset="0"/>
              </a:rPr>
              <a:t> "The Strange Case of Dr. Jekyll and Mr. Hyde"</a:t>
            </a:r>
            <a:r>
              <a:rPr lang="en-GB" altLang="en-US">
                <a:solidFill>
                  <a:srgbClr val="FF5050"/>
                </a:solidFill>
                <a:latin typeface="Comic Sans MS" pitchFamily="66" charset="0"/>
              </a:rPr>
              <a:t> was published in January of 1886.</a:t>
            </a:r>
          </a:p>
          <a:p>
            <a:pPr eaLnBrk="1" hangingPunct="1">
              <a:lnSpc>
                <a:spcPct val="120000"/>
              </a:lnSpc>
              <a:buClr>
                <a:schemeClr val="bg1"/>
              </a:buClr>
              <a:buFont typeface="Wingdings" pitchFamily="2" charset="2"/>
              <a:buChar char="Ø"/>
            </a:pPr>
            <a:r>
              <a:rPr lang="en-GB" altLang="en-US">
                <a:solidFill>
                  <a:srgbClr val="FF5050"/>
                </a:solidFill>
                <a:latin typeface="Comic Sans MS" pitchFamily="66" charset="0"/>
              </a:rPr>
              <a:t>  Stevenson was interested in what made up a person’s character: why they could be bad as well as good.</a:t>
            </a:r>
          </a:p>
          <a:p>
            <a:pPr eaLnBrk="1" hangingPunct="1">
              <a:lnSpc>
                <a:spcPct val="120000"/>
              </a:lnSpc>
              <a:buClr>
                <a:schemeClr val="bg1"/>
              </a:buClr>
              <a:buFont typeface="Wingdings" pitchFamily="2" charset="2"/>
              <a:buChar char="Ø"/>
            </a:pPr>
            <a:r>
              <a:rPr lang="en-GB" altLang="en-US">
                <a:solidFill>
                  <a:srgbClr val="FF5050"/>
                </a:solidFill>
                <a:latin typeface="Comic Sans MS" pitchFamily="66" charset="0"/>
              </a:rPr>
              <a:t>  He came from a good family but he was fascinated by the "dregs of humanity", something that the upper class pretended never existed. </a:t>
            </a:r>
          </a:p>
          <a:p>
            <a:pPr eaLnBrk="1" hangingPunct="1">
              <a:lnSpc>
                <a:spcPct val="120000"/>
              </a:lnSpc>
              <a:buClr>
                <a:schemeClr val="bg1"/>
              </a:buClr>
              <a:buFont typeface="Wingdings" pitchFamily="2" charset="2"/>
              <a:buChar char="Ø"/>
            </a:pPr>
            <a:r>
              <a:rPr lang="en-GB" altLang="en-US">
                <a:solidFill>
                  <a:srgbClr val="FF5050"/>
                </a:solidFill>
                <a:latin typeface="Comic Sans MS" pitchFamily="66" charset="0"/>
              </a:rPr>
              <a:t>  After a nightmare,  Stevenson wrote the story of  Dr. Jekyll in just three days.</a:t>
            </a:r>
          </a:p>
        </p:txBody>
      </p:sp>
      <p:sp>
        <p:nvSpPr>
          <p:cNvPr id="8196" name="WordArt 6"/>
          <p:cNvSpPr>
            <a:spLocks noChangeArrowheads="1" noChangeShapeType="1" noTextEdit="1"/>
          </p:cNvSpPr>
          <p:nvPr/>
        </p:nvSpPr>
        <p:spPr bwMode="auto">
          <a:xfrm>
            <a:off x="2124075" y="333375"/>
            <a:ext cx="5472113" cy="8636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Why did he write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animEffect transition="in" filter="dissolve">
                                      <p:cBhvr>
                                        <p:cTn id="7" dur="500"/>
                                        <p:tgtEl>
                                          <p:spTgt spid="297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700">
                                            <p:txEl>
                                              <p:pRg st="1" end="1"/>
                                            </p:txEl>
                                          </p:spTgt>
                                        </p:tgtEl>
                                        <p:attrNameLst>
                                          <p:attrName>style.visibility</p:attrName>
                                        </p:attrNameLst>
                                      </p:cBhvr>
                                      <p:to>
                                        <p:strVal val="visible"/>
                                      </p:to>
                                    </p:set>
                                    <p:animEffect transition="in" filter="dissolve">
                                      <p:cBhvr>
                                        <p:cTn id="12" dur="500"/>
                                        <p:tgtEl>
                                          <p:spTgt spid="297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700">
                                            <p:txEl>
                                              <p:pRg st="2" end="2"/>
                                            </p:txEl>
                                          </p:spTgt>
                                        </p:tgtEl>
                                        <p:attrNameLst>
                                          <p:attrName>style.visibility</p:attrName>
                                        </p:attrNameLst>
                                      </p:cBhvr>
                                      <p:to>
                                        <p:strVal val="visible"/>
                                      </p:to>
                                    </p:set>
                                    <p:animEffect transition="in" filter="dissolve">
                                      <p:cBhvr>
                                        <p:cTn id="17" dur="500"/>
                                        <p:tgtEl>
                                          <p:spTgt spid="297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700">
                                            <p:txEl>
                                              <p:pRg st="3" end="3"/>
                                            </p:txEl>
                                          </p:spTgt>
                                        </p:tgtEl>
                                        <p:attrNameLst>
                                          <p:attrName>style.visibility</p:attrName>
                                        </p:attrNameLst>
                                      </p:cBhvr>
                                      <p:to>
                                        <p:strVal val="visible"/>
                                      </p:to>
                                    </p:set>
                                    <p:animEffect transition="in" filter="dissolve">
                                      <p:cBhvr>
                                        <p:cTn id="22" dur="500"/>
                                        <p:tgtEl>
                                          <p:spTgt spid="297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9219" name="TextBox 2"/>
          <p:cNvSpPr txBox="1">
            <a:spLocks noChangeArrowheads="1"/>
          </p:cNvSpPr>
          <p:nvPr/>
        </p:nvSpPr>
        <p:spPr bwMode="auto">
          <a:xfrm>
            <a:off x="1403350" y="692150"/>
            <a:ext cx="6697663" cy="4032250"/>
          </a:xfrm>
          <a:prstGeom prst="rect">
            <a:avLst/>
          </a:prstGeom>
          <a:noFill/>
          <a:ln w="9525">
            <a:noFill/>
            <a:miter lim="800000"/>
            <a:headEnd/>
            <a:tailEnd/>
          </a:ln>
        </p:spPr>
        <p:txBody>
          <a:bodyPr>
            <a:spAutoFit/>
          </a:bodyPr>
          <a:lstStyle/>
          <a:p>
            <a:pPr algn="ctr" eaLnBrk="1" hangingPunct="1"/>
            <a:r>
              <a:rPr lang="en-US" altLang="en-US" sz="4800" b="1">
                <a:solidFill>
                  <a:srgbClr val="A5A5E9"/>
                </a:solidFill>
                <a:latin typeface="Chalkboard" charset="0"/>
              </a:rPr>
              <a:t>Novella</a:t>
            </a:r>
          </a:p>
          <a:p>
            <a:pPr algn="ctr" eaLnBrk="1" hangingPunct="1"/>
            <a:endParaRPr lang="en-US" altLang="en-US" sz="4800" b="1">
              <a:solidFill>
                <a:srgbClr val="A5A5E9"/>
              </a:solidFill>
              <a:latin typeface="Chalkboard" charset="0"/>
            </a:endParaRPr>
          </a:p>
          <a:p>
            <a:pPr algn="ctr" eaLnBrk="1" hangingPunct="1"/>
            <a:r>
              <a:rPr lang="en-US" altLang="en-US" sz="4000">
                <a:solidFill>
                  <a:srgbClr val="A5A5E9"/>
                </a:solidFill>
                <a:latin typeface="Chalkboard" charset="0"/>
              </a:rPr>
              <a:t>Longer and more complex than short stories but shorter and simpler than novels.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2"/>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30726" name="WordArt 6"/>
          <p:cNvSpPr>
            <a:spLocks noChangeArrowheads="1" noChangeShapeType="1" noTextEdit="1"/>
          </p:cNvSpPr>
          <p:nvPr/>
        </p:nvSpPr>
        <p:spPr bwMode="auto">
          <a:xfrm>
            <a:off x="1619250" y="1700213"/>
            <a:ext cx="6192838" cy="295275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r>
              <a:rPr lang="en-US" sz="3600" kern="10">
                <a:ln w="9525">
                  <a:round/>
                  <a:headEnd/>
                  <a:tailEnd/>
                </a:ln>
                <a:solidFill>
                  <a:srgbClr val="FF0000">
                    <a:alpha val="59999"/>
                  </a:srgbClr>
                </a:solidFill>
                <a:latin typeface="Chiller"/>
              </a:rPr>
              <a:t>Victorian London</a:t>
            </a:r>
          </a:p>
        </p:txBody>
      </p:sp>
      <p:sp>
        <p:nvSpPr>
          <p:cNvPr id="10244" name="WordArt 7"/>
          <p:cNvSpPr>
            <a:spLocks noChangeArrowheads="1" noChangeShapeType="1" noTextEdit="1"/>
          </p:cNvSpPr>
          <p:nvPr/>
        </p:nvSpPr>
        <p:spPr bwMode="auto">
          <a:xfrm>
            <a:off x="2700338" y="333375"/>
            <a:ext cx="3455987" cy="1223963"/>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The Setting: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fade">
                                      <p:cBhvr>
                                        <p:cTn id="7" dur="3000"/>
                                        <p:tgtEl>
                                          <p:spTgt spid="30726"/>
                                        </p:tgtEl>
                                      </p:cBhvr>
                                    </p:animEffect>
                                    <p:anim calcmode="lin" valueType="num">
                                      <p:cBhvr>
                                        <p:cTn id="8" dur="3000" fill="hold"/>
                                        <p:tgtEl>
                                          <p:spTgt spid="30726"/>
                                        </p:tgtEl>
                                        <p:attrNameLst>
                                          <p:attrName>ppt_x</p:attrName>
                                        </p:attrNameLst>
                                      </p:cBhvr>
                                      <p:tavLst>
                                        <p:tav tm="0">
                                          <p:val>
                                            <p:strVal val="#ppt_x"/>
                                          </p:val>
                                        </p:tav>
                                        <p:tav tm="100000">
                                          <p:val>
                                            <p:strVal val="#ppt_x"/>
                                          </p:val>
                                        </p:tav>
                                      </p:tavLst>
                                    </p:anim>
                                    <p:anim calcmode="lin" valueType="num">
                                      <p:cBhvr>
                                        <p:cTn id="9" dur="3000" fill="hold"/>
                                        <p:tgtEl>
                                          <p:spTgt spid="307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1"/>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11267" name="TextBox 2"/>
          <p:cNvSpPr txBox="1">
            <a:spLocks noChangeArrowheads="1"/>
          </p:cNvSpPr>
          <p:nvPr/>
        </p:nvSpPr>
        <p:spPr bwMode="auto">
          <a:xfrm>
            <a:off x="1187450" y="1268413"/>
            <a:ext cx="6913563" cy="4586287"/>
          </a:xfrm>
          <a:prstGeom prst="rect">
            <a:avLst/>
          </a:prstGeom>
          <a:noFill/>
          <a:ln w="9525">
            <a:noFill/>
            <a:miter lim="800000"/>
            <a:headEnd/>
            <a:tailEnd/>
          </a:ln>
        </p:spPr>
        <p:txBody>
          <a:bodyPr>
            <a:spAutoFit/>
          </a:bodyPr>
          <a:lstStyle/>
          <a:p>
            <a:pPr algn="ctr" eaLnBrk="1" hangingPunct="1"/>
            <a:r>
              <a:rPr lang="en-US" altLang="en-US" sz="2800">
                <a:solidFill>
                  <a:srgbClr val="A5A5E9"/>
                </a:solidFill>
              </a:rPr>
              <a:t>Victorian Era </a:t>
            </a:r>
          </a:p>
          <a:p>
            <a:pPr eaLnBrk="1" hangingPunct="1">
              <a:buFontTx/>
              <a:buChar char="•"/>
            </a:pPr>
            <a:r>
              <a:rPr lang="en-US" altLang="en-US">
                <a:solidFill>
                  <a:srgbClr val="A5A5E9"/>
                </a:solidFill>
              </a:rPr>
              <a:t>1830s-beginning of 1900s</a:t>
            </a:r>
          </a:p>
          <a:p>
            <a:pPr eaLnBrk="1" hangingPunct="1">
              <a:buFontTx/>
              <a:buChar char="•"/>
            </a:pPr>
            <a:r>
              <a:rPr lang="en-US" altLang="en-US">
                <a:solidFill>
                  <a:srgbClr val="A5A5E9"/>
                </a:solidFill>
              </a:rPr>
              <a:t>Queen Victoria ruled 1837-1901</a:t>
            </a:r>
          </a:p>
          <a:p>
            <a:pPr eaLnBrk="1" hangingPunct="1">
              <a:buFontTx/>
              <a:buChar char="•"/>
            </a:pPr>
            <a:r>
              <a:rPr lang="en-US" altLang="en-US">
                <a:solidFill>
                  <a:srgbClr val="A5A5E9"/>
                </a:solidFill>
              </a:rPr>
              <a:t>Britain world’s leading economic and military power</a:t>
            </a:r>
          </a:p>
          <a:p>
            <a:pPr eaLnBrk="1" hangingPunct="1">
              <a:buFontTx/>
              <a:buChar char="•"/>
            </a:pPr>
            <a:r>
              <a:rPr lang="en-US" altLang="en-US">
                <a:solidFill>
                  <a:srgbClr val="A5A5E9"/>
                </a:solidFill>
              </a:rPr>
              <a:t>Controlled a vast empire</a:t>
            </a:r>
          </a:p>
          <a:p>
            <a:pPr eaLnBrk="1" hangingPunct="1">
              <a:buFontTx/>
              <a:buChar char="•"/>
            </a:pPr>
            <a:r>
              <a:rPr lang="en-US" altLang="en-US">
                <a:solidFill>
                  <a:srgbClr val="A5A5E9"/>
                </a:solidFill>
              </a:rPr>
              <a:t>Period of intense changes in many areas (Railroads, postal system, medicine, industry</a:t>
            </a:r>
          </a:p>
          <a:p>
            <a:pPr eaLnBrk="1" hangingPunct="1">
              <a:buFontTx/>
              <a:buChar char="•"/>
            </a:pPr>
            <a:r>
              <a:rPr lang="en-US" altLang="en-US">
                <a:solidFill>
                  <a:srgbClr val="A5A5E9"/>
                </a:solidFill>
              </a:rPr>
              <a:t>People flocked to cities in search of work</a:t>
            </a:r>
          </a:p>
          <a:p>
            <a:pPr eaLnBrk="1" hangingPunct="1">
              <a:buFontTx/>
              <a:buChar char="•"/>
            </a:pPr>
            <a:r>
              <a:rPr lang="en-US" altLang="en-US">
                <a:solidFill>
                  <a:srgbClr val="A5A5E9"/>
                </a:solidFill>
              </a:rPr>
              <a:t>1880s poverty began to become a problem</a:t>
            </a:r>
          </a:p>
          <a:p>
            <a:pPr eaLnBrk="1" hangingPunct="1">
              <a:buFontTx/>
              <a:buChar char="•"/>
            </a:pPr>
            <a:r>
              <a:rPr lang="en-US" altLang="en-US">
                <a:solidFill>
                  <a:srgbClr val="A5A5E9"/>
                </a:solidFill>
              </a:rPr>
              <a:t>Changes in traditional society frightened many Britons.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p:cNvSpPr>
            <a:spLocks noGrp="1"/>
          </p:cNvSpPr>
          <p:nvPr>
            <p:ph type="ftr" sz="quarter" idx="11"/>
          </p:nvPr>
        </p:nvSpPr>
        <p:spPr>
          <a:noFill/>
          <a:ln>
            <a:miter lim="800000"/>
            <a:headEnd/>
            <a:tailEnd/>
          </a:ln>
        </p:spPr>
        <p:txBody>
          <a:bodyPr/>
          <a:lstStyle/>
          <a:p>
            <a:endParaRPr lang="en-GB" smtClean="0">
              <a:latin typeface="Times New Roman" pitchFamily="18" charset="0"/>
              <a:ea typeface="ＭＳ Ｐゴシック" pitchFamily="34" charset="-128"/>
            </a:endParaRPr>
          </a:p>
        </p:txBody>
      </p:sp>
      <p:sp>
        <p:nvSpPr>
          <p:cNvPr id="12291" name="TextBox 2"/>
          <p:cNvSpPr txBox="1">
            <a:spLocks noChangeArrowheads="1"/>
          </p:cNvSpPr>
          <p:nvPr/>
        </p:nvSpPr>
        <p:spPr bwMode="auto">
          <a:xfrm>
            <a:off x="1763713" y="1412875"/>
            <a:ext cx="5832475" cy="4524375"/>
          </a:xfrm>
          <a:prstGeom prst="rect">
            <a:avLst/>
          </a:prstGeom>
          <a:noFill/>
          <a:ln w="9525">
            <a:noFill/>
            <a:miter lim="800000"/>
            <a:headEnd/>
            <a:tailEnd/>
          </a:ln>
        </p:spPr>
        <p:txBody>
          <a:bodyPr>
            <a:spAutoFit/>
          </a:bodyPr>
          <a:lstStyle/>
          <a:p>
            <a:pPr marL="342900" indent="-342900" eaLnBrk="1" hangingPunct="1">
              <a:buFontTx/>
              <a:buChar char="•"/>
            </a:pPr>
            <a:r>
              <a:rPr lang="en-US" altLang="en-US">
                <a:solidFill>
                  <a:srgbClr val="A5A5E9"/>
                </a:solidFill>
                <a:latin typeface="Chalkboard" charset="0"/>
              </a:rPr>
              <a:t>London in the 1880s</a:t>
            </a:r>
          </a:p>
          <a:p>
            <a:pPr marL="342900" indent="-342900" eaLnBrk="1" hangingPunct="1">
              <a:buFontTx/>
              <a:buChar char="•"/>
            </a:pPr>
            <a:endParaRPr lang="en-US" altLang="en-US">
              <a:solidFill>
                <a:srgbClr val="A5A5E9"/>
              </a:solidFill>
              <a:latin typeface="Chalkboard" charset="0"/>
            </a:endParaRPr>
          </a:p>
          <a:p>
            <a:pPr marL="342900" indent="-342900" eaLnBrk="1" hangingPunct="1">
              <a:buFontTx/>
              <a:buChar char="•"/>
            </a:pPr>
            <a:r>
              <a:rPr lang="en-US" altLang="en-US">
                <a:solidFill>
                  <a:srgbClr val="A5A5E9"/>
                </a:solidFill>
                <a:latin typeface="Chalkboard" charset="0"/>
              </a:rPr>
              <a:t>Jekyll’s fine home in a formerly grand neighborhood now in decay</a:t>
            </a:r>
          </a:p>
          <a:p>
            <a:pPr marL="342900" indent="-342900" eaLnBrk="1" hangingPunct="1">
              <a:buFontTx/>
              <a:buChar char="•"/>
            </a:pPr>
            <a:endParaRPr lang="en-US" altLang="en-US">
              <a:solidFill>
                <a:srgbClr val="A5A5E9"/>
              </a:solidFill>
              <a:latin typeface="Chalkboard" charset="0"/>
            </a:endParaRPr>
          </a:p>
          <a:p>
            <a:pPr marL="342900" indent="-342900" eaLnBrk="1" hangingPunct="1">
              <a:buFontTx/>
              <a:buChar char="•"/>
            </a:pPr>
            <a:r>
              <a:rPr lang="en-US" altLang="en-US">
                <a:solidFill>
                  <a:srgbClr val="A5A5E9"/>
                </a:solidFill>
                <a:latin typeface="Chalkboard" charset="0"/>
              </a:rPr>
              <a:t>Lanyon’s comfortable home in Cavendish Square (many distinguished doctors have their houses and offices)</a:t>
            </a:r>
          </a:p>
          <a:p>
            <a:pPr marL="342900" indent="-342900" eaLnBrk="1" hangingPunct="1">
              <a:buFontTx/>
              <a:buChar char="•"/>
            </a:pPr>
            <a:endParaRPr lang="en-US" altLang="en-US">
              <a:solidFill>
                <a:srgbClr val="A5A5E9"/>
              </a:solidFill>
              <a:latin typeface="Chalkboard" charset="0"/>
            </a:endParaRPr>
          </a:p>
          <a:p>
            <a:pPr marL="342900" indent="-342900" eaLnBrk="1" hangingPunct="1">
              <a:buFontTx/>
              <a:buChar char="•"/>
            </a:pPr>
            <a:r>
              <a:rPr lang="en-US" altLang="en-US">
                <a:solidFill>
                  <a:srgbClr val="A5A5E9"/>
                </a:solidFill>
                <a:latin typeface="Chalkboard" charset="0"/>
              </a:rPr>
              <a:t>Hyde’s house in Soho, a part of London known for its immigrant populations.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700</TotalTime>
  <Words>1233</Words>
  <Application>Microsoft Office PowerPoint</Application>
  <PresentationFormat>On-screen Show (4:3)</PresentationFormat>
  <Paragraphs>88</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Times New Roman</vt:lpstr>
      <vt:lpstr>ＭＳ Ｐゴシック</vt:lpstr>
      <vt:lpstr>Arial</vt:lpstr>
      <vt:lpstr>Chalkboard</vt:lpstr>
      <vt:lpstr>Comic Sans MS</vt:lpstr>
      <vt:lpstr>Wingdings</vt:lpstr>
      <vt:lpstr>Apple Chancery</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Jot down the positive and negative descriptions.</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Lynette  Gardner</dc:creator>
  <cp:lastModifiedBy>Brady</cp:lastModifiedBy>
  <cp:revision>31</cp:revision>
  <dcterms:created xsi:type="dcterms:W3CDTF">1601-01-01T00:00:00Z</dcterms:created>
  <dcterms:modified xsi:type="dcterms:W3CDTF">2016-01-08T04:36:15Z</dcterms:modified>
</cp:coreProperties>
</file>