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5" r:id="rId9"/>
    <p:sldId id="266" r:id="rId10"/>
    <p:sldId id="267" r:id="rId11"/>
    <p:sldId id="268" r:id="rId12"/>
    <p:sldId id="276" r:id="rId13"/>
    <p:sldId id="269" r:id="rId14"/>
    <p:sldId id="270" r:id="rId15"/>
    <p:sldId id="271" r:id="rId16"/>
    <p:sldId id="272" r:id="rId17"/>
    <p:sldId id="273" r:id="rId18"/>
    <p:sldId id="274" r:id="rId19"/>
    <p:sldId id="275" r:id="rId20"/>
    <p:sldId id="282" r:id="rId21"/>
    <p:sldId id="278" r:id="rId22"/>
    <p:sldId id="279" r:id="rId23"/>
    <p:sldId id="280" r:id="rId24"/>
    <p:sldId id="281" r:id="rId25"/>
    <p:sldId id="284" r:id="rId26"/>
    <p:sldId id="285" r:id="rId27"/>
    <p:sldId id="286" r:id="rId28"/>
    <p:sldId id="283"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7" d="100"/>
          <a:sy n="107" d="100"/>
        </p:scale>
        <p:origin x="-8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8/25/2011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8/25/2011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8/25/2011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8/25/2011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8/25/2011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8/25/2011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8/25/2011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8/25/2011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8/25/2011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8/25/2011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8/25/2011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8/25/2011</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600200"/>
            <a:ext cx="8229600" cy="3810000"/>
          </a:xfrm>
        </p:spPr>
        <p:txBody>
          <a:bodyPr>
            <a:normAutofit fontScale="90000"/>
          </a:bodyPr>
          <a:lstStyle/>
          <a:p>
            <a:r>
              <a:rPr lang="en-US" sz="20000" dirty="0" smtClean="0">
                <a:solidFill>
                  <a:srgbClr val="C00000"/>
                </a:solidFill>
                <a:latin typeface="Chiller" pitchFamily="82" charset="0"/>
              </a:rPr>
              <a:t>Horror</a:t>
            </a:r>
            <a:r>
              <a:rPr lang="en-US" sz="10000" dirty="0" smtClean="0">
                <a:solidFill>
                  <a:srgbClr val="C00000"/>
                </a:solidFill>
                <a:latin typeface="Chiller" pitchFamily="82" charset="0"/>
              </a:rPr>
              <a:t> </a:t>
            </a:r>
            <a:br>
              <a:rPr lang="en-US" sz="10000" dirty="0" smtClean="0">
                <a:solidFill>
                  <a:srgbClr val="C00000"/>
                </a:solidFill>
                <a:latin typeface="Chiller" pitchFamily="82" charset="0"/>
              </a:rPr>
            </a:br>
            <a:r>
              <a:rPr lang="en-US" dirty="0" smtClean="0">
                <a:solidFill>
                  <a:srgbClr val="C00000"/>
                </a:solidFill>
                <a:latin typeface="Chiller" pitchFamily="82" charset="0"/>
              </a:rPr>
              <a:t>as a Genre</a:t>
            </a: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0" y="4248150"/>
            <a:ext cx="1752600" cy="2609850"/>
          </a:xfrm>
          <a:prstGeom prst="rect">
            <a:avLst/>
          </a:prstGeom>
          <a:noFill/>
          <a:ln w="9525">
            <a:noFill/>
            <a:miter lim="800000"/>
            <a:headEnd/>
            <a:tailEnd/>
          </a:ln>
        </p:spPr>
      </p:pic>
      <p:pic>
        <p:nvPicPr>
          <p:cNvPr id="6" name="Picture 5"/>
          <p:cNvPicPr/>
          <p:nvPr/>
        </p:nvPicPr>
        <p:blipFill>
          <a:blip r:embed="rId3" cstate="print"/>
          <a:srcRect l="23958" r="28299"/>
          <a:stretch>
            <a:fillRect/>
          </a:stretch>
        </p:blipFill>
        <p:spPr bwMode="auto">
          <a:xfrm>
            <a:off x="5791200" y="1447800"/>
            <a:ext cx="3352801" cy="32004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lnSpcReduction="10000"/>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REALISTIC HORROR SUB-GENRES:</a:t>
            </a:r>
          </a:p>
          <a:p>
            <a:pPr marL="265176" lvl="2">
              <a:buNone/>
            </a:pPr>
            <a:r>
              <a:rPr lang="en-US" sz="2800" b="1" dirty="0" smtClean="0">
                <a:solidFill>
                  <a:srgbClr val="C00000"/>
                </a:solidFill>
                <a:effectLst>
                  <a:outerShdw dist="50800" dir="2700000" algn="l" rotWithShape="0">
                    <a:prstClr val="black"/>
                  </a:outerShdw>
                </a:effectLst>
                <a:latin typeface="Franklin Gothic Medium" pitchFamily="34" charset="0"/>
              </a:rPr>
              <a:t>Extreme Horror</a:t>
            </a:r>
          </a:p>
          <a:p>
            <a:pPr marL="457200" lvl="2">
              <a:buFont typeface="Wingdings" pitchFamily="2" charset="2"/>
              <a:buChar char="§"/>
            </a:pPr>
            <a:r>
              <a:rPr lang="en-US" dirty="0" smtClean="0">
                <a:solidFill>
                  <a:schemeClr val="tx1">
                    <a:lumMod val="95000"/>
                  </a:schemeClr>
                </a:solidFill>
                <a:latin typeface="Franklin Gothic Medium" pitchFamily="34" charset="0"/>
              </a:rPr>
              <a:t>goes straight to the blood-and-guts</a:t>
            </a:r>
          </a:p>
          <a:p>
            <a:pPr marL="457200" lvl="2">
              <a:buFont typeface="Wingdings" pitchFamily="2" charset="2"/>
              <a:buChar char="§"/>
            </a:pPr>
            <a:r>
              <a:rPr lang="en-US" dirty="0" smtClean="0">
                <a:solidFill>
                  <a:schemeClr val="tx1">
                    <a:lumMod val="95000"/>
                  </a:schemeClr>
                </a:solidFill>
                <a:latin typeface="Franklin Gothic Medium" pitchFamily="34" charset="0"/>
              </a:rPr>
              <a:t>aims for the gross-out</a:t>
            </a:r>
          </a:p>
          <a:p>
            <a:pPr marL="265176" lvl="2">
              <a:buNone/>
            </a:pPr>
            <a:r>
              <a:rPr lang="en-US" sz="2800" b="1" dirty="0" smtClean="0">
                <a:solidFill>
                  <a:srgbClr val="C00000"/>
                </a:solidFill>
                <a:effectLst>
                  <a:outerShdw dist="50800" dir="2700000" algn="l" rotWithShape="0">
                    <a:prstClr val="black"/>
                  </a:outerShdw>
                </a:effectLst>
                <a:latin typeface="Franklin Gothic Medium" pitchFamily="34" charset="0"/>
              </a:rPr>
              <a:t>Visceral</a:t>
            </a:r>
            <a:r>
              <a:rPr lang="en-US" sz="2400" b="1" dirty="0" smtClean="0">
                <a:solidFill>
                  <a:srgbClr val="C00000"/>
                </a:solidFill>
                <a:effectLst>
                  <a:outerShdw dist="50800" dir="2700000" algn="l" rotWithShape="0">
                    <a:prstClr val="black"/>
                  </a:outerShdw>
                </a:effectLst>
                <a:latin typeface="Franklin Gothic Medium" pitchFamily="34" charset="0"/>
              </a:rPr>
              <a:t> </a:t>
            </a:r>
          </a:p>
          <a:p>
            <a:pPr marL="457200" lvl="2">
              <a:buFont typeface="Wingdings" pitchFamily="2" charset="2"/>
              <a:buChar char="§"/>
            </a:pPr>
            <a:r>
              <a:rPr lang="en-US" dirty="0" smtClean="0">
                <a:solidFill>
                  <a:schemeClr val="tx1">
                    <a:lumMod val="95000"/>
                  </a:schemeClr>
                </a:solidFill>
                <a:latin typeface="Franklin Gothic Medium" pitchFamily="34" charset="0"/>
              </a:rPr>
              <a:t>earthier, more reality-based with a 		         tendency to be “in your face” with descriptions of the bad stuff, but not as extreme as extreme horror </a:t>
            </a:r>
          </a:p>
          <a:p>
            <a:pPr marL="1371600" lvl="0" indent="0">
              <a:buNone/>
            </a:pPr>
            <a:r>
              <a:rPr lang="en-US" b="1" dirty="0" smtClean="0">
                <a:solidFill>
                  <a:srgbClr val="C00000"/>
                </a:solidFill>
                <a:effectLst>
                  <a:outerShdw dist="50800" dir="2700000" algn="l" rotWithShape="0">
                    <a:prstClr val="black"/>
                  </a:outerShdw>
                </a:effectLst>
                <a:latin typeface="Franklin Gothic Medium" pitchFamily="34" charset="0"/>
              </a:rPr>
              <a:t>Quiet / Soft Horror</a:t>
            </a:r>
          </a:p>
          <a:p>
            <a:pPr marL="1371600" lvl="2" indent="-274320">
              <a:buFont typeface="Wingdings" pitchFamily="2" charset="2"/>
              <a:buChar char="§"/>
            </a:pPr>
            <a:r>
              <a:rPr lang="en-US" dirty="0" smtClean="0">
                <a:solidFill>
                  <a:schemeClr val="tx1">
                    <a:lumMod val="95000"/>
                  </a:schemeClr>
                </a:solidFill>
                <a:latin typeface="Franklin Gothic Medium" pitchFamily="34" charset="0"/>
              </a:rPr>
              <a:t>subtle with atmosphere and mood providing the miasma of  fear rather than graphic description. The opposite of Extreme horror</a:t>
            </a:r>
          </a:p>
          <a:p>
            <a:pPr marL="0" lvl="2" indent="-274320">
              <a:buFont typeface="Wingdings" pitchFamily="2" charset="2"/>
              <a:buChar char="§"/>
            </a:pPr>
            <a:endParaRPr lang="en-US" dirty="0" smtClean="0">
              <a:solidFill>
                <a:srgbClr val="C00000"/>
              </a:solidFill>
            </a:endParaRPr>
          </a:p>
          <a:p>
            <a:pPr marL="0" indent="0">
              <a:buNone/>
            </a:pPr>
            <a:endParaRPr lang="en-US" dirty="0" smtClean="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5715000" y="3921918"/>
            <a:ext cx="3429000" cy="2936082"/>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FANTASTIC HORROR SUB-GENRES:</a:t>
            </a:r>
          </a:p>
          <a:p>
            <a:pPr marL="0" lvl="0">
              <a:buNone/>
            </a:pPr>
            <a:r>
              <a:rPr lang="en-US" b="1" dirty="0" smtClean="0">
                <a:solidFill>
                  <a:srgbClr val="C00000"/>
                </a:solidFill>
                <a:effectLst>
                  <a:outerShdw dist="50800" dir="2700000" algn="l" rotWithShape="0">
                    <a:prstClr val="black"/>
                  </a:outerShdw>
                </a:effectLst>
                <a:latin typeface="Franklin Gothic Medium" pitchFamily="34" charset="0"/>
              </a:rPr>
              <a:t>Cross Genre/Slipstream</a:t>
            </a:r>
          </a:p>
          <a:p>
            <a:pPr marL="457200" lvl="1"/>
            <a:r>
              <a:rPr lang="en-US" dirty="0" smtClean="0">
                <a:solidFill>
                  <a:schemeClr val="tx1">
                    <a:lumMod val="95000"/>
                  </a:schemeClr>
                </a:solidFill>
                <a:latin typeface="Franklin Gothic Medium" pitchFamily="34" charset="0"/>
              </a:rPr>
              <a:t>when genres (horror, fantasy, science, and speculative fiction) slip into one another</a:t>
            </a:r>
          </a:p>
          <a:p>
            <a:pPr marL="0" lvl="0">
              <a:buNone/>
            </a:pPr>
            <a:r>
              <a:rPr lang="en-US" b="1" dirty="0" smtClean="0">
                <a:solidFill>
                  <a:srgbClr val="C00000"/>
                </a:solidFill>
                <a:effectLst>
                  <a:outerShdw dist="50800" dir="2700000" algn="l" rotWithShape="0">
                    <a:prstClr val="black"/>
                  </a:outerShdw>
                </a:effectLst>
                <a:latin typeface="Franklin Gothic Medium" pitchFamily="34" charset="0"/>
              </a:rPr>
              <a:t>Weird Horror</a:t>
            </a:r>
          </a:p>
          <a:p>
            <a:pPr marL="457200" lvl="1"/>
            <a:r>
              <a:rPr lang="en-US" dirty="0" smtClean="0">
                <a:solidFill>
                  <a:schemeClr val="tx1">
                    <a:lumMod val="95000"/>
                  </a:schemeClr>
                </a:solidFill>
                <a:latin typeface="Franklin Gothic Medium" pitchFamily="34" charset="0"/>
              </a:rPr>
              <a:t>strange, uncanny, supernatural stories</a:t>
            </a:r>
          </a:p>
          <a:p>
            <a:pPr marL="457200" lvl="1"/>
            <a:r>
              <a:rPr lang="en-US" dirty="0" smtClean="0">
                <a:solidFill>
                  <a:schemeClr val="tx1">
                    <a:lumMod val="95000"/>
                  </a:schemeClr>
                </a:solidFill>
                <a:latin typeface="Franklin Gothic Medium" pitchFamily="34" charset="0"/>
              </a:rPr>
              <a:t>often considered “pulp” </a:t>
            </a:r>
          </a:p>
          <a:p>
            <a:pPr marL="0" lvl="0">
              <a:buNone/>
            </a:pPr>
            <a:r>
              <a:rPr lang="en-US" b="1" dirty="0" smtClean="0">
                <a:solidFill>
                  <a:srgbClr val="C00000"/>
                </a:solidFill>
                <a:effectLst>
                  <a:outerShdw dist="50800" dir="2700000" algn="l" rotWithShape="0">
                    <a:prstClr val="black"/>
                  </a:outerShdw>
                </a:effectLst>
                <a:latin typeface="Franklin Gothic Medium" pitchFamily="34" charset="0"/>
              </a:rPr>
              <a:t>Surreal</a:t>
            </a:r>
          </a:p>
          <a:p>
            <a:pPr marL="457200" lvl="1">
              <a:buFont typeface="Wingdings" pitchFamily="2" charset="2"/>
              <a:buChar char="§"/>
            </a:pPr>
            <a:r>
              <a:rPr lang="en-US" dirty="0" smtClean="0">
                <a:solidFill>
                  <a:schemeClr val="tx1">
                    <a:lumMod val="95000"/>
                  </a:schemeClr>
                </a:solidFill>
                <a:latin typeface="Franklin Gothic Medium" pitchFamily="34" charset="0"/>
              </a:rPr>
              <a:t>anything unreal, strange, and bizarre</a:t>
            </a:r>
          </a:p>
          <a:p>
            <a:pPr marL="0" lvl="2" indent="-274320">
              <a:buFont typeface="Wingdings" pitchFamily="2" charset="2"/>
              <a:buChar char="§"/>
            </a:pPr>
            <a:endParaRPr lang="en-US" dirty="0" smtClean="0">
              <a:solidFill>
                <a:srgbClr val="C00000"/>
              </a:solidFill>
              <a:latin typeface="Franklin Gothic Medium" pitchFamily="34" charset="0"/>
            </a:endParaRPr>
          </a:p>
          <a:p>
            <a:pPr marL="0" indent="0">
              <a:buNone/>
            </a:pPr>
            <a:endParaRPr lang="en-US" dirty="0" smtClean="0">
              <a:solidFill>
                <a:srgbClr val="C00000"/>
              </a:solidFill>
              <a:latin typeface="Franklin Gothic Medium"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FANTASTIC HORROR SUB-GENRES:</a:t>
            </a:r>
          </a:p>
          <a:p>
            <a:pPr marL="0" lvl="0">
              <a:buNone/>
            </a:pPr>
            <a:r>
              <a:rPr lang="en-US" b="1" dirty="0" smtClean="0">
                <a:solidFill>
                  <a:srgbClr val="C00000"/>
                </a:solidFill>
                <a:effectLst>
                  <a:outerShdw dist="50800" dir="2700000" algn="l" rotWithShape="0">
                    <a:prstClr val="black"/>
                  </a:outerShdw>
                </a:effectLst>
                <a:latin typeface="Franklin Gothic Medium" pitchFamily="34" charset="0"/>
              </a:rPr>
              <a:t>Creature/Monster Horror</a:t>
            </a:r>
          </a:p>
          <a:p>
            <a:pPr marL="457200" lvl="1"/>
            <a:r>
              <a:rPr lang="en-US" dirty="0" smtClean="0">
                <a:solidFill>
                  <a:schemeClr val="tx1">
                    <a:lumMod val="95000"/>
                  </a:schemeClr>
                </a:solidFill>
                <a:latin typeface="Franklin Gothic Medium" pitchFamily="34" charset="0"/>
              </a:rPr>
              <a:t>When animals go bad and creatures hunt humans</a:t>
            </a:r>
          </a:p>
          <a:p>
            <a:pPr marL="457200" lvl="1"/>
            <a:r>
              <a:rPr lang="en-US" dirty="0" smtClean="0">
                <a:solidFill>
                  <a:schemeClr val="tx1">
                    <a:lumMod val="95000"/>
                  </a:schemeClr>
                </a:solidFill>
                <a:latin typeface="Franklin Gothic Medium" pitchFamily="34" charset="0"/>
              </a:rPr>
              <a:t>Often set in reality and only the creature is unrealistic</a:t>
            </a:r>
          </a:p>
          <a:p>
            <a:pPr marL="0" lvl="2" indent="-274320">
              <a:buFont typeface="Wingdings" pitchFamily="2" charset="2"/>
              <a:buChar char="§"/>
            </a:pPr>
            <a:endParaRPr lang="en-US" dirty="0" smtClean="0">
              <a:solidFill>
                <a:srgbClr val="C00000"/>
              </a:solidFill>
              <a:latin typeface="Franklin Gothic Medium" pitchFamily="34" charset="0"/>
            </a:endParaRPr>
          </a:p>
          <a:p>
            <a:pPr marL="0" indent="0">
              <a:buNone/>
            </a:pPr>
            <a:endParaRPr lang="en-US" dirty="0" smtClean="0">
              <a:solidFill>
                <a:srgbClr val="C00000"/>
              </a:solidFill>
              <a:latin typeface="Franklin Gothic Medium" pitchFamily="34" charset="0"/>
            </a:endParaRPr>
          </a:p>
        </p:txBody>
      </p:sp>
      <p:pic>
        <p:nvPicPr>
          <p:cNvPr id="13315" name="Picture 3"/>
          <p:cNvPicPr>
            <a:picLocks noChangeAspect="1" noChangeArrowheads="1"/>
          </p:cNvPicPr>
          <p:nvPr/>
        </p:nvPicPr>
        <p:blipFill>
          <a:blip r:embed="rId2" cstate="print"/>
          <a:srcRect/>
          <a:stretch>
            <a:fillRect/>
          </a:stretch>
        </p:blipFill>
        <p:spPr bwMode="auto">
          <a:xfrm>
            <a:off x="381000" y="4511040"/>
            <a:ext cx="3352800" cy="1889760"/>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4876800" y="4343400"/>
            <a:ext cx="4067175" cy="228600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3352800" y="3657600"/>
            <a:ext cx="1800225" cy="152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096000" y="1143000"/>
            <a:ext cx="2857500" cy="28575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FANTASTIC HORROR SUB-GENRES:</a:t>
            </a:r>
          </a:p>
          <a:p>
            <a:pPr marL="0" lvl="0">
              <a:buNone/>
            </a:pPr>
            <a:r>
              <a:rPr lang="en-US" sz="3300" b="1" dirty="0" smtClean="0">
                <a:solidFill>
                  <a:srgbClr val="C00000"/>
                </a:solidFill>
                <a:effectLst>
                  <a:outerShdw dist="50800" dir="2700000" algn="l" rotWithShape="0">
                    <a:prstClr val="black"/>
                  </a:outerShdw>
                </a:effectLst>
                <a:latin typeface="Franklin Gothic Medium" pitchFamily="34" charset="0"/>
              </a:rPr>
              <a:t>Gothic Horror </a:t>
            </a:r>
          </a:p>
          <a:p>
            <a:pPr marL="457200" lvl="1"/>
            <a:r>
              <a:rPr lang="en-US" sz="3300" b="1" dirty="0" smtClean="0">
                <a:solidFill>
                  <a:srgbClr val="C00000"/>
                </a:solidFill>
                <a:effectLst>
                  <a:outerShdw dist="50800" dir="2700000" algn="l" rotWithShape="0">
                    <a:prstClr val="black"/>
                  </a:outerShdw>
                </a:effectLst>
                <a:latin typeface="Franklin Gothic Medium" pitchFamily="34" charset="0"/>
              </a:rPr>
              <a:t>English Gothic: </a:t>
            </a:r>
          </a:p>
          <a:p>
            <a:pPr marL="722376" lvl="2"/>
            <a:r>
              <a:rPr lang="en-US" dirty="0" smtClean="0">
                <a:solidFill>
                  <a:schemeClr val="tx1">
                    <a:lumMod val="95000"/>
                  </a:schemeClr>
                </a:solidFill>
                <a:latin typeface="Franklin Gothic Medium" pitchFamily="34" charset="0"/>
              </a:rPr>
              <a:t>novels and tales dominating English literature 		    from 1764 until the early 19</a:t>
            </a:r>
            <a:r>
              <a:rPr lang="en-US" baseline="30000" dirty="0" smtClean="0">
                <a:solidFill>
                  <a:schemeClr val="tx1">
                    <a:lumMod val="95000"/>
                  </a:schemeClr>
                </a:solidFill>
                <a:latin typeface="Franklin Gothic Medium" pitchFamily="34" charset="0"/>
              </a:rPr>
              <a:t>th</a:t>
            </a:r>
            <a:r>
              <a:rPr lang="en-US" dirty="0" smtClean="0">
                <a:solidFill>
                  <a:schemeClr val="tx1">
                    <a:lumMod val="95000"/>
                  </a:schemeClr>
                </a:solidFill>
                <a:latin typeface="Franklin Gothic Medium" pitchFamily="34" charset="0"/>
              </a:rPr>
              <a:t> century. </a:t>
            </a:r>
          </a:p>
          <a:p>
            <a:pPr marL="722376" lvl="2"/>
            <a:r>
              <a:rPr lang="en-US" dirty="0" smtClean="0">
                <a:solidFill>
                  <a:schemeClr val="tx1">
                    <a:lumMod val="95000"/>
                  </a:schemeClr>
                </a:solidFill>
                <a:latin typeface="Franklin Gothic Medium" pitchFamily="34" charset="0"/>
              </a:rPr>
              <a:t>Characteristic theme is the stranglehold of 		                      the past on the present, or the encroachment 		                        of the dark ages upon the enlightened modern era.</a:t>
            </a:r>
          </a:p>
          <a:p>
            <a:pPr marL="722376" lvl="2"/>
            <a:r>
              <a:rPr lang="en-US" dirty="0" smtClean="0">
                <a:solidFill>
                  <a:schemeClr val="tx1">
                    <a:lumMod val="95000"/>
                  </a:schemeClr>
                </a:solidFill>
                <a:latin typeface="Franklin Gothic Medium" pitchFamily="34" charset="0"/>
              </a:rPr>
              <a:t>Uses enclosed and haunted settings (castles, crypts, convents, mansions), gloomy images of ruin and decay, episodes of imprisonment, cruelty, and persecution to express this </a:t>
            </a:r>
          </a:p>
          <a:p>
            <a:pPr marL="722376" lvl="2"/>
            <a:r>
              <a:rPr lang="en-US" dirty="0" smtClean="0">
                <a:solidFill>
                  <a:schemeClr val="tx1">
                    <a:lumMod val="95000"/>
                  </a:schemeClr>
                </a:solidFill>
                <a:latin typeface="Franklin Gothic Medium" pitchFamily="34" charset="0"/>
              </a:rPr>
              <a:t>Example: Oscar Wilde’s Picture of Dorian Gray</a:t>
            </a:r>
          </a:p>
          <a:p>
            <a:pPr marL="457200" lvl="1"/>
            <a:r>
              <a:rPr lang="en-US" sz="3000" b="1" dirty="0" smtClean="0">
                <a:solidFill>
                  <a:srgbClr val="C00000"/>
                </a:solidFill>
                <a:effectLst>
                  <a:outerShdw dist="50800" dir="2700000" algn="l" rotWithShape="0">
                    <a:prstClr val="black"/>
                  </a:outerShdw>
                </a:effectLst>
                <a:latin typeface="Franklin Gothic Medium" pitchFamily="34" charset="0"/>
              </a:rPr>
              <a:t>American Gothic: </a:t>
            </a:r>
          </a:p>
          <a:p>
            <a:pPr marL="722376" lvl="2"/>
            <a:r>
              <a:rPr lang="en-US" dirty="0" smtClean="0">
                <a:solidFill>
                  <a:schemeClr val="tx1">
                    <a:lumMod val="95000"/>
                  </a:schemeClr>
                </a:solidFill>
                <a:latin typeface="Franklin Gothic Medium" pitchFamily="34" charset="0"/>
              </a:rPr>
              <a:t>same era as English gothic but has more of a psychological interest in aberrant mentality rather than a gloomy atmosphere. </a:t>
            </a:r>
          </a:p>
          <a:p>
            <a:pPr marL="722376" lvl="2"/>
            <a:r>
              <a:rPr lang="en-US" dirty="0" smtClean="0">
                <a:solidFill>
                  <a:schemeClr val="tx1">
                    <a:lumMod val="95000"/>
                  </a:schemeClr>
                </a:solidFill>
                <a:latin typeface="Franklin Gothic Medium" pitchFamily="34" charset="0"/>
              </a:rPr>
              <a:t>Example: Turn of the Screw</a:t>
            </a:r>
          </a:p>
          <a:p>
            <a:pPr marL="0" lvl="2" indent="-274320">
              <a:buFont typeface="Wingdings" pitchFamily="2" charset="2"/>
              <a:buChar char="§"/>
            </a:pPr>
            <a:endParaRPr lang="en-US" dirty="0" smtClean="0">
              <a:solidFill>
                <a:srgbClr val="C00000"/>
              </a:solidFill>
            </a:endParaRPr>
          </a:p>
          <a:p>
            <a:pPr marL="0" indent="0">
              <a:buNone/>
            </a:pPr>
            <a:endParaRPr lang="en-US" dirty="0" smtClean="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400800" y="1371600"/>
            <a:ext cx="2419350" cy="241935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FANTASTIC HORROR SUB-GENRES:</a:t>
            </a:r>
          </a:p>
          <a:p>
            <a:pPr marL="0" lvl="0">
              <a:buNone/>
            </a:pPr>
            <a:r>
              <a:rPr lang="en-US" b="1" dirty="0" smtClean="0">
                <a:solidFill>
                  <a:srgbClr val="C00000"/>
                </a:solidFill>
                <a:effectLst>
                  <a:outerShdw dist="50800" dir="2700000" algn="l" rotWithShape="0">
                    <a:prstClr val="black"/>
                  </a:outerShdw>
                </a:effectLst>
                <a:latin typeface="Franklin Gothic Medium" pitchFamily="34" charset="0"/>
              </a:rPr>
              <a:t>Supernatural </a:t>
            </a:r>
          </a:p>
          <a:p>
            <a:pPr marL="457200" lvl="1"/>
            <a:r>
              <a:rPr lang="en-US" dirty="0" smtClean="0">
                <a:latin typeface="Franklin Gothic Medium" pitchFamily="34" charset="0"/>
              </a:rPr>
              <a:t>the rules of the normal world don’t apply…ghosts, demons, vampires, werewolves, the occult, etc.</a:t>
            </a:r>
          </a:p>
          <a:p>
            <a:pPr marL="2743200" lvl="2" indent="-274320">
              <a:buNone/>
            </a:pPr>
            <a:r>
              <a:rPr lang="en-US" sz="2400" b="1" dirty="0" smtClean="0">
                <a:solidFill>
                  <a:srgbClr val="C00000"/>
                </a:solidFill>
                <a:effectLst>
                  <a:outerShdw dist="50800" dir="2700000" algn="l" rotWithShape="0">
                    <a:prstClr val="black"/>
                  </a:outerShdw>
                </a:effectLst>
                <a:latin typeface="Franklin Gothic Medium" pitchFamily="34" charset="0"/>
              </a:rPr>
              <a:t>Dark Fantasy</a:t>
            </a:r>
          </a:p>
          <a:p>
            <a:pPr marL="2743200" lvl="3" indent="-274320"/>
            <a:r>
              <a:rPr lang="en-US" sz="2400" dirty="0" smtClean="0">
                <a:latin typeface="Franklin Gothic Medium" pitchFamily="34" charset="0"/>
              </a:rPr>
              <a:t>a fantasy story with supernatural elements, but without fantastic creatures like vampires, werewolves, etc. </a:t>
            </a:r>
          </a:p>
          <a:p>
            <a:pPr marL="2743200" lvl="3" indent="-274320"/>
            <a:r>
              <a:rPr lang="en-US" sz="2400" dirty="0" smtClean="0">
                <a:latin typeface="Franklin Gothic Medium" pitchFamily="34" charset="0"/>
              </a:rPr>
              <a:t>Examples: modern interpretations of Batman and Spiderman</a:t>
            </a:r>
          </a:p>
          <a:p>
            <a:pPr marL="0" lvl="2" indent="-274320">
              <a:buFont typeface="Wingdings" pitchFamily="2" charset="2"/>
              <a:buChar char="§"/>
            </a:pPr>
            <a:endParaRPr lang="en-US" sz="2400" dirty="0" smtClean="0"/>
          </a:p>
          <a:p>
            <a:pPr marL="0" indent="0">
              <a:buNone/>
            </a:pPr>
            <a:endParaRPr lang="en-US" sz="2400" dirty="0" smtClean="0"/>
          </a:p>
        </p:txBody>
      </p:sp>
      <p:pic>
        <p:nvPicPr>
          <p:cNvPr id="1026" name="Picture 2"/>
          <p:cNvPicPr>
            <a:picLocks noChangeAspect="1" noChangeArrowheads="1"/>
          </p:cNvPicPr>
          <p:nvPr/>
        </p:nvPicPr>
        <p:blipFill>
          <a:blip r:embed="rId3" cstate="print"/>
          <a:srcRect/>
          <a:stretch>
            <a:fillRect/>
          </a:stretch>
        </p:blipFill>
        <p:spPr bwMode="auto">
          <a:xfrm>
            <a:off x="304800" y="3520440"/>
            <a:ext cx="2362200" cy="304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A Few Popular Horror Movies</a:t>
            </a:r>
            <a:endParaRPr lang="en-US" sz="7000" dirty="0">
              <a:solidFill>
                <a:srgbClr val="C00000"/>
              </a:solidFill>
              <a:latin typeface="Chiller" pitchFamily="82" charset="0"/>
            </a:endParaRPr>
          </a:p>
        </p:txBody>
      </p:sp>
      <p:sp>
        <p:nvSpPr>
          <p:cNvPr id="3" name="Content Placeholder 2"/>
          <p:cNvSpPr>
            <a:spLocks noGrp="1"/>
          </p:cNvSpPr>
          <p:nvPr>
            <p:ph idx="1"/>
          </p:nvPr>
        </p:nvSpPr>
        <p:spPr>
          <a:xfrm>
            <a:off x="457200" y="1600200"/>
            <a:ext cx="8686800" cy="4953000"/>
          </a:xfrm>
        </p:spPr>
        <p:txBody>
          <a:bodyPr>
            <a:normAutofit/>
          </a:bodyPr>
          <a:lstStyle/>
          <a:p>
            <a:pPr marL="0" lvl="2" indent="-274320">
              <a:buFont typeface="Wingdings" pitchFamily="2" charset="2"/>
              <a:buChar char="§"/>
            </a:pPr>
            <a:r>
              <a:rPr lang="en-US" sz="2400" dirty="0" smtClean="0"/>
              <a:t>Friday the 13</a:t>
            </a:r>
            <a:r>
              <a:rPr lang="en-US" sz="2400" baseline="30000" dirty="0" smtClean="0"/>
              <a:t>th</a:t>
            </a:r>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dirty="0" smtClean="0"/>
          </a:p>
          <a:p>
            <a:pPr marL="0" lvl="2" indent="-274320">
              <a:buFont typeface="Wingdings" pitchFamily="2" charset="2"/>
              <a:buChar char="§"/>
            </a:pPr>
            <a:r>
              <a:rPr lang="en-US" sz="2400" dirty="0" smtClean="0"/>
              <a:t>Scream</a:t>
            </a:r>
          </a:p>
          <a:p>
            <a:pPr marL="0" lvl="2" indent="-274320">
              <a:buFont typeface="Wingdings" pitchFamily="2" charset="2"/>
              <a:buChar char="§"/>
            </a:pPr>
            <a:endParaRPr lang="en-US" sz="2400" dirty="0" smtClean="0"/>
          </a:p>
          <a:p>
            <a:pPr marL="0" lvl="2" indent="-274320" algn="ctr">
              <a:buFont typeface="Wingdings" pitchFamily="2" charset="2"/>
              <a:buChar char="§"/>
            </a:pPr>
            <a:r>
              <a:rPr lang="en-US" sz="2400" dirty="0" smtClean="0"/>
              <a:t>Dracula</a:t>
            </a:r>
          </a:p>
          <a:p>
            <a:pPr marL="0" indent="0">
              <a:buNone/>
            </a:pPr>
            <a:endParaRPr lang="en-US" sz="2400" dirty="0" smtClean="0"/>
          </a:p>
        </p:txBody>
      </p:sp>
      <p:pic>
        <p:nvPicPr>
          <p:cNvPr id="8194" name="Picture 2"/>
          <p:cNvPicPr>
            <a:picLocks noChangeAspect="1" noChangeArrowheads="1"/>
          </p:cNvPicPr>
          <p:nvPr/>
        </p:nvPicPr>
        <p:blipFill>
          <a:blip r:embed="rId2" cstate="print"/>
          <a:srcRect/>
          <a:stretch>
            <a:fillRect/>
          </a:stretch>
        </p:blipFill>
        <p:spPr bwMode="auto">
          <a:xfrm>
            <a:off x="3276600" y="1600200"/>
            <a:ext cx="2952750" cy="21907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33400" y="4191000"/>
            <a:ext cx="2952750" cy="219075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715000" y="4419600"/>
            <a:ext cx="2952750" cy="21907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A Few Popular Horror Movies</a:t>
            </a:r>
            <a:endParaRPr lang="en-US" sz="7000" dirty="0">
              <a:solidFill>
                <a:srgbClr val="C00000"/>
              </a:solidFill>
              <a:latin typeface="Chiller" pitchFamily="82" charset="0"/>
            </a:endParaRPr>
          </a:p>
        </p:txBody>
      </p:sp>
      <p:sp>
        <p:nvSpPr>
          <p:cNvPr id="3" name="Content Placeholder 2"/>
          <p:cNvSpPr>
            <a:spLocks noGrp="1"/>
          </p:cNvSpPr>
          <p:nvPr>
            <p:ph idx="1"/>
          </p:nvPr>
        </p:nvSpPr>
        <p:spPr>
          <a:xfrm>
            <a:off x="457200" y="1600200"/>
            <a:ext cx="8686800" cy="4953000"/>
          </a:xfrm>
        </p:spPr>
        <p:txBody>
          <a:bodyPr>
            <a:normAutofit/>
          </a:bodyPr>
          <a:lstStyle/>
          <a:p>
            <a:pPr marL="0" lvl="2" indent="-274320">
              <a:buFont typeface="Wingdings" pitchFamily="2" charset="2"/>
              <a:buChar char="§"/>
            </a:pPr>
            <a:r>
              <a:rPr lang="en-US" sz="2400" dirty="0" smtClean="0"/>
              <a:t>Blair Witch Project</a:t>
            </a: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1600" dirty="0" smtClean="0"/>
          </a:p>
          <a:p>
            <a:pPr marL="0" lvl="2" indent="-274320">
              <a:buFont typeface="Wingdings" pitchFamily="2" charset="2"/>
              <a:buChar char="§"/>
            </a:pPr>
            <a:endParaRPr lang="en-US" sz="1600" dirty="0" smtClean="0"/>
          </a:p>
          <a:p>
            <a:pPr marL="0" lvl="2" indent="-274320">
              <a:buFont typeface="Wingdings" pitchFamily="2" charset="2"/>
              <a:buChar char="§"/>
            </a:pPr>
            <a:r>
              <a:rPr lang="en-US" sz="2400" dirty="0" smtClean="0"/>
              <a:t>An American Werewolf in London</a:t>
            </a:r>
          </a:p>
          <a:p>
            <a:pPr marL="0" lvl="2" indent="-274320" algn="r">
              <a:buFont typeface="Wingdings" pitchFamily="2" charset="2"/>
              <a:buChar char="§"/>
            </a:pPr>
            <a:r>
              <a:rPr lang="en-US" sz="2400" dirty="0" smtClean="0"/>
              <a:t>A Nightmare on Elm Street</a:t>
            </a:r>
          </a:p>
          <a:p>
            <a:pPr marL="0" indent="0">
              <a:buNone/>
            </a:pPr>
            <a:endParaRPr lang="en-US" sz="2400" dirty="0" smtClean="0"/>
          </a:p>
        </p:txBody>
      </p:sp>
      <p:pic>
        <p:nvPicPr>
          <p:cNvPr id="9218" name="Picture 2"/>
          <p:cNvPicPr>
            <a:picLocks noChangeAspect="1" noChangeArrowheads="1"/>
          </p:cNvPicPr>
          <p:nvPr/>
        </p:nvPicPr>
        <p:blipFill>
          <a:blip r:embed="rId2" cstate="print"/>
          <a:srcRect/>
          <a:stretch>
            <a:fillRect/>
          </a:stretch>
        </p:blipFill>
        <p:spPr bwMode="auto">
          <a:xfrm>
            <a:off x="4191000" y="1600200"/>
            <a:ext cx="2952750" cy="21907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609600" y="4419600"/>
            <a:ext cx="2952750" cy="219075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191250" y="4667250"/>
            <a:ext cx="2952750" cy="2190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A Few Popular Horror Movies</a:t>
            </a:r>
            <a:endParaRPr lang="en-US" sz="7000" dirty="0">
              <a:solidFill>
                <a:srgbClr val="C00000"/>
              </a:solidFill>
              <a:latin typeface="Chiller" pitchFamily="82" charset="0"/>
            </a:endParaRPr>
          </a:p>
        </p:txBody>
      </p:sp>
      <p:sp>
        <p:nvSpPr>
          <p:cNvPr id="3" name="Content Placeholder 2"/>
          <p:cNvSpPr>
            <a:spLocks noGrp="1"/>
          </p:cNvSpPr>
          <p:nvPr>
            <p:ph idx="1"/>
          </p:nvPr>
        </p:nvSpPr>
        <p:spPr>
          <a:xfrm>
            <a:off x="457200" y="1600200"/>
            <a:ext cx="8686800" cy="4953000"/>
          </a:xfrm>
        </p:spPr>
        <p:txBody>
          <a:bodyPr>
            <a:normAutofit/>
          </a:bodyPr>
          <a:lstStyle/>
          <a:p>
            <a:pPr marL="0" lvl="2" indent="-274320">
              <a:buFont typeface="Wingdings" pitchFamily="2" charset="2"/>
              <a:buChar char="§"/>
            </a:pPr>
            <a:r>
              <a:rPr lang="en-US" sz="2400" dirty="0" smtClean="0"/>
              <a:t>Poltergeist</a:t>
            </a: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1600" dirty="0" smtClean="0"/>
          </a:p>
          <a:p>
            <a:pPr marL="0" lvl="2" indent="-274320">
              <a:buFont typeface="Wingdings" pitchFamily="2" charset="2"/>
              <a:buChar char="§"/>
            </a:pPr>
            <a:endParaRPr lang="en-US" sz="1600" dirty="0" smtClean="0"/>
          </a:p>
          <a:p>
            <a:pPr marL="0" lvl="2" indent="-274320">
              <a:buFont typeface="Wingdings" pitchFamily="2" charset="2"/>
              <a:buChar char="§"/>
            </a:pPr>
            <a:r>
              <a:rPr lang="en-US" sz="2400" dirty="0" smtClean="0"/>
              <a:t>The Texas Chainsaw Massacre</a:t>
            </a:r>
          </a:p>
          <a:p>
            <a:pPr marL="0" lvl="2" indent="-274320" algn="r">
              <a:buFont typeface="Wingdings" pitchFamily="2" charset="2"/>
              <a:buChar char="§"/>
            </a:pPr>
            <a:r>
              <a:rPr lang="en-US" sz="2400" dirty="0" smtClean="0"/>
              <a:t>Rosemary’s Baby</a:t>
            </a:r>
          </a:p>
          <a:p>
            <a:pPr marL="0" indent="0">
              <a:buNone/>
            </a:pPr>
            <a:endParaRPr lang="en-US" sz="2400" dirty="0" smtClean="0"/>
          </a:p>
        </p:txBody>
      </p:sp>
      <p:pic>
        <p:nvPicPr>
          <p:cNvPr id="10243" name="Picture 3"/>
          <p:cNvPicPr>
            <a:picLocks noChangeAspect="1" noChangeArrowheads="1"/>
          </p:cNvPicPr>
          <p:nvPr/>
        </p:nvPicPr>
        <p:blipFill>
          <a:blip r:embed="rId2" cstate="print"/>
          <a:srcRect/>
          <a:stretch>
            <a:fillRect/>
          </a:stretch>
        </p:blipFill>
        <p:spPr bwMode="auto">
          <a:xfrm>
            <a:off x="2743200" y="1524000"/>
            <a:ext cx="2952750" cy="219075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533400" y="4343400"/>
            <a:ext cx="2952750" cy="219075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5791200" y="4667250"/>
            <a:ext cx="2952750" cy="2190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A Few Popular Horror Movies</a:t>
            </a:r>
            <a:endParaRPr lang="en-US" sz="7000" dirty="0">
              <a:solidFill>
                <a:srgbClr val="C00000"/>
              </a:solidFill>
              <a:latin typeface="Chiller" pitchFamily="82" charset="0"/>
            </a:endParaRPr>
          </a:p>
        </p:txBody>
      </p:sp>
      <p:sp>
        <p:nvSpPr>
          <p:cNvPr id="3" name="Content Placeholder 2"/>
          <p:cNvSpPr>
            <a:spLocks noGrp="1"/>
          </p:cNvSpPr>
          <p:nvPr>
            <p:ph idx="1"/>
          </p:nvPr>
        </p:nvSpPr>
        <p:spPr>
          <a:xfrm>
            <a:off x="457200" y="1600200"/>
            <a:ext cx="8686800" cy="4953000"/>
          </a:xfrm>
        </p:spPr>
        <p:txBody>
          <a:bodyPr>
            <a:normAutofit/>
          </a:bodyPr>
          <a:lstStyle/>
          <a:p>
            <a:pPr marL="0" lvl="2" indent="-274320">
              <a:buFont typeface="Wingdings" pitchFamily="2" charset="2"/>
              <a:buChar char="§"/>
            </a:pPr>
            <a:r>
              <a:rPr lang="en-US" sz="2400" dirty="0" smtClean="0"/>
              <a:t>The Shining</a:t>
            </a: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000" dirty="0" smtClean="0"/>
          </a:p>
          <a:p>
            <a:pPr marL="0" lvl="2" indent="-274320">
              <a:buFont typeface="Wingdings" pitchFamily="2" charset="2"/>
              <a:buChar char="§"/>
            </a:pPr>
            <a:endParaRPr lang="en-US" sz="1600" dirty="0" smtClean="0"/>
          </a:p>
          <a:p>
            <a:pPr marL="0" lvl="2" indent="-274320">
              <a:buFont typeface="Wingdings" pitchFamily="2" charset="2"/>
              <a:buChar char="§"/>
            </a:pPr>
            <a:r>
              <a:rPr lang="en-US" sz="2400" dirty="0" smtClean="0"/>
              <a:t>Silence of the Lambs</a:t>
            </a:r>
          </a:p>
          <a:p>
            <a:pPr marL="4572000" lvl="2" indent="-274320">
              <a:buFont typeface="Wingdings" pitchFamily="2" charset="2"/>
              <a:buChar char="§"/>
            </a:pPr>
            <a:r>
              <a:rPr lang="en-US" sz="2400" dirty="0" smtClean="0"/>
              <a:t>Jaws</a:t>
            </a:r>
          </a:p>
          <a:p>
            <a:pPr marL="0" indent="0">
              <a:buNone/>
            </a:pPr>
            <a:endParaRPr lang="en-US" sz="2400" dirty="0" smtClean="0"/>
          </a:p>
        </p:txBody>
      </p:sp>
      <p:pic>
        <p:nvPicPr>
          <p:cNvPr id="11267" name="Picture 3"/>
          <p:cNvPicPr>
            <a:picLocks noChangeAspect="1" noChangeArrowheads="1"/>
          </p:cNvPicPr>
          <p:nvPr/>
        </p:nvPicPr>
        <p:blipFill>
          <a:blip r:embed="rId2" cstate="print"/>
          <a:srcRect/>
          <a:stretch>
            <a:fillRect/>
          </a:stretch>
        </p:blipFill>
        <p:spPr bwMode="auto">
          <a:xfrm>
            <a:off x="2895600" y="1676400"/>
            <a:ext cx="2952750" cy="2190750"/>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1371600" y="4419600"/>
            <a:ext cx="2952750" cy="219075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5638800" y="4667250"/>
            <a:ext cx="2952750" cy="2190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A Few Popular Horror Movies</a:t>
            </a:r>
            <a:endParaRPr lang="en-US" sz="7000" dirty="0">
              <a:solidFill>
                <a:srgbClr val="C00000"/>
              </a:solidFill>
              <a:latin typeface="Chiller" pitchFamily="82" charset="0"/>
            </a:endParaRPr>
          </a:p>
        </p:txBody>
      </p:sp>
      <p:sp>
        <p:nvSpPr>
          <p:cNvPr id="3" name="Content Placeholder 2"/>
          <p:cNvSpPr>
            <a:spLocks noGrp="1"/>
          </p:cNvSpPr>
          <p:nvPr>
            <p:ph idx="1"/>
          </p:nvPr>
        </p:nvSpPr>
        <p:spPr>
          <a:xfrm>
            <a:off x="457200" y="1600200"/>
            <a:ext cx="8686800" cy="4953000"/>
          </a:xfrm>
        </p:spPr>
        <p:txBody>
          <a:bodyPr>
            <a:normAutofit/>
          </a:bodyPr>
          <a:lstStyle/>
          <a:p>
            <a:pPr marL="0" lvl="2" indent="-274320">
              <a:buFont typeface="Wingdings" pitchFamily="2" charset="2"/>
              <a:buChar char="§"/>
            </a:pPr>
            <a:r>
              <a:rPr lang="en-US" sz="2400" dirty="0" smtClean="0"/>
              <a:t>Psycho</a:t>
            </a: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2400" baseline="30000" dirty="0" smtClean="0"/>
          </a:p>
          <a:p>
            <a:pPr marL="0" lvl="2" indent="-274320">
              <a:buFont typeface="Wingdings" pitchFamily="2" charset="2"/>
              <a:buChar char="§"/>
            </a:pPr>
            <a:endParaRPr lang="en-US" sz="1200" dirty="0" smtClean="0"/>
          </a:p>
          <a:p>
            <a:pPr marL="0" lvl="2" indent="-274320">
              <a:buFont typeface="Wingdings" pitchFamily="2" charset="2"/>
              <a:buChar char="§"/>
            </a:pPr>
            <a:endParaRPr lang="en-US" sz="1600" dirty="0" smtClean="0"/>
          </a:p>
          <a:p>
            <a:pPr marL="0" lvl="2" indent="-274320">
              <a:buFont typeface="Wingdings" pitchFamily="2" charset="2"/>
              <a:buChar char="§"/>
            </a:pPr>
            <a:r>
              <a:rPr lang="en-US" sz="2400" dirty="0" smtClean="0"/>
              <a:t>The Exorcist</a:t>
            </a:r>
          </a:p>
          <a:p>
            <a:pPr marL="4572000" lvl="2" indent="-274320">
              <a:buFont typeface="Wingdings" pitchFamily="2" charset="2"/>
              <a:buChar char="§"/>
            </a:pPr>
            <a:r>
              <a:rPr lang="en-US" sz="2400" dirty="0" smtClean="0"/>
              <a:t>The Haunting</a:t>
            </a:r>
          </a:p>
          <a:p>
            <a:pPr marL="0" indent="0">
              <a:buNone/>
            </a:pPr>
            <a:endParaRPr lang="en-US" sz="2400" dirty="0" smtClean="0"/>
          </a:p>
        </p:txBody>
      </p:sp>
      <p:pic>
        <p:nvPicPr>
          <p:cNvPr id="12290" name="Picture 2"/>
          <p:cNvPicPr>
            <a:picLocks noChangeAspect="1" noChangeArrowheads="1"/>
          </p:cNvPicPr>
          <p:nvPr/>
        </p:nvPicPr>
        <p:blipFill>
          <a:blip r:embed="rId2" cstate="print"/>
          <a:srcRect/>
          <a:stretch>
            <a:fillRect/>
          </a:stretch>
        </p:blipFill>
        <p:spPr bwMode="auto">
          <a:xfrm>
            <a:off x="2209800" y="1447800"/>
            <a:ext cx="2952750" cy="21907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914400" y="4419600"/>
            <a:ext cx="2952750" cy="219075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5410200" y="4667250"/>
            <a:ext cx="2952750" cy="2190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37000" contrast="-66000"/>
          </a:blip>
          <a:srcRect/>
          <a:stretch>
            <a:fillRect/>
          </a:stretch>
        </p:blipFill>
        <p:spPr bwMode="auto">
          <a:xfrm>
            <a:off x="0" y="0"/>
            <a:ext cx="9144000" cy="68072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What is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a:bodyPr>
          <a:lstStyle/>
          <a:p>
            <a:pPr>
              <a:buNone/>
            </a:pPr>
            <a:r>
              <a:rPr lang="en-US" b="1" dirty="0" smtClean="0">
                <a:solidFill>
                  <a:srgbClr val="C00000"/>
                </a:solidFill>
                <a:effectLst>
                  <a:outerShdw dist="25400" dir="3240000" algn="l" rotWithShape="0">
                    <a:prstClr val="black"/>
                  </a:outerShdw>
                </a:effectLst>
                <a:latin typeface="Franklin Gothic Medium" pitchFamily="34" charset="0"/>
              </a:rPr>
              <a:t>Webster's definition: </a:t>
            </a:r>
            <a:r>
              <a:rPr lang="en-US" dirty="0" smtClean="0">
                <a:solidFill>
                  <a:srgbClr val="C00000"/>
                </a:solidFill>
                <a:latin typeface="Franklin Gothic Medium" pitchFamily="34" charset="0"/>
              </a:rPr>
              <a:t>				</a:t>
            </a:r>
          </a:p>
          <a:p>
            <a:pPr lvl="1"/>
            <a:r>
              <a:rPr lang="en-US" dirty="0" smtClean="0">
                <a:latin typeface="Franklin Gothic Medium" pitchFamily="34" charset="0"/>
              </a:rPr>
              <a:t>Horror = "a painful and intense fear, dread, or dismay.“</a:t>
            </a:r>
          </a:p>
          <a:p>
            <a:pPr>
              <a:buNone/>
            </a:pPr>
            <a:r>
              <a:rPr lang="en-US" b="1" dirty="0" smtClean="0">
                <a:solidFill>
                  <a:srgbClr val="C00000"/>
                </a:solidFill>
                <a:effectLst>
                  <a:outerShdw dist="25400" dir="3240000" algn="l" rotWithShape="0">
                    <a:prstClr val="black"/>
                  </a:outerShdw>
                </a:effectLst>
                <a:latin typeface="Franklin Gothic Medium" pitchFamily="34" charset="0"/>
              </a:rPr>
              <a:t>So then…</a:t>
            </a:r>
          </a:p>
          <a:p>
            <a:pPr lvl="1"/>
            <a:r>
              <a:rPr lang="en-US" dirty="0" smtClean="0">
                <a:latin typeface="Franklin Gothic Medium" pitchFamily="34" charset="0"/>
              </a:rPr>
              <a:t>"horror fiction" is fiction that elicits those emotions in the reader.</a:t>
            </a:r>
          </a:p>
          <a:p>
            <a:pPr lvl="1"/>
            <a:r>
              <a:rPr lang="en-US" dirty="0" smtClean="0">
                <a:latin typeface="Franklin Gothic Medium" pitchFamily="34" charset="0"/>
              </a:rPr>
              <a:t>horror can deal with the mundane or the supernatural, with the fantastic or the normal. It doesn't have to be full of ghosts, ghouls, and things to go bump in the night, but it often does. </a:t>
            </a:r>
          </a:p>
          <a:p>
            <a:pPr lvl="1"/>
            <a:r>
              <a:rPr lang="en-US" dirty="0" smtClean="0">
                <a:latin typeface="Franklin Gothic Medium" pitchFamily="34" charset="0"/>
              </a:rPr>
              <a:t>its only true requirement is that it elicit an emotional reaction that includes some aspect of fear or dread.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Some Top Horror Writers</a:t>
            </a:r>
            <a:br>
              <a:rPr lang="en-US" sz="7000" dirty="0" smtClean="0">
                <a:solidFill>
                  <a:srgbClr val="C00000"/>
                </a:solidFill>
                <a:latin typeface="Chiller" pitchFamily="82" charset="0"/>
              </a:rPr>
            </a:br>
            <a:r>
              <a:rPr lang="en-US" sz="3000" dirty="0" smtClean="0">
                <a:solidFill>
                  <a:srgbClr val="C00000"/>
                </a:solidFill>
                <a:latin typeface="Chiller" pitchFamily="82" charset="0"/>
              </a:rPr>
              <a:t>(a very subjective list)</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382000" cy="5257800"/>
          </a:xfrm>
        </p:spPr>
        <p:txBody>
          <a:bodyPr>
            <a:normAutofit fontScale="55000" lnSpcReduction="20000"/>
          </a:bodyPr>
          <a:lstStyle/>
          <a:p>
            <a:pPr marL="0" lvl="2" indent="-274320">
              <a:buNone/>
            </a:pPr>
            <a:r>
              <a:rPr lang="en-US" sz="4400" b="1" dirty="0" smtClean="0">
                <a:solidFill>
                  <a:srgbClr val="C00000"/>
                </a:solidFill>
                <a:latin typeface="Times New Roman" pitchFamily="18" charset="0"/>
                <a:cs typeface="Times New Roman" pitchFamily="18" charset="0"/>
              </a:rPr>
              <a:t>H.P. Lovecraft</a:t>
            </a:r>
          </a:p>
          <a:p>
            <a:pPr marL="2011680">
              <a:spcBef>
                <a:spcPts val="0"/>
              </a:spcBef>
              <a:spcAft>
                <a:spcPts val="1000"/>
              </a:spcAft>
              <a:buFont typeface="Wingdings" pitchFamily="2" charset="2"/>
              <a:buChar char="Ø"/>
            </a:pPr>
            <a:r>
              <a:rPr lang="en-US" sz="3800" dirty="0" smtClean="0">
                <a:latin typeface="Times New Roman" pitchFamily="18" charset="0"/>
                <a:cs typeface="Times New Roman" pitchFamily="18" charset="0"/>
              </a:rPr>
              <a:t>Thought by most to be the very best horror writer of all time.</a:t>
            </a:r>
          </a:p>
          <a:p>
            <a:pPr marL="2011680">
              <a:spcBef>
                <a:spcPts val="0"/>
              </a:spcBef>
              <a:spcAft>
                <a:spcPts val="1000"/>
              </a:spcAft>
              <a:buFont typeface="Wingdings" pitchFamily="2" charset="2"/>
              <a:buChar char="Ø"/>
            </a:pPr>
            <a:r>
              <a:rPr lang="en-US" sz="3800" dirty="0" smtClean="0">
                <a:latin typeface="Times New Roman" pitchFamily="18" charset="0"/>
                <a:cs typeface="Times New Roman" pitchFamily="18" charset="0"/>
              </a:rPr>
              <a:t>Lovecraft’s influence has not waned, even more than 70 years after his death. </a:t>
            </a:r>
          </a:p>
          <a:p>
            <a:pPr marL="2011680">
              <a:spcBef>
                <a:spcPts val="0"/>
              </a:spcBef>
              <a:spcAft>
                <a:spcPts val="1000"/>
              </a:spcAft>
              <a:buFont typeface="Wingdings" pitchFamily="2" charset="2"/>
              <a:buChar char="Ø"/>
            </a:pPr>
            <a:r>
              <a:rPr lang="en-US" sz="3800" dirty="0" smtClean="0">
                <a:latin typeface="Times New Roman" pitchFamily="18" charset="0"/>
                <a:cs typeface="Times New Roman" pitchFamily="18" charset="0"/>
              </a:rPr>
              <a:t>His works have been adapted into film, TV, comic books, video games, and role-playing games. </a:t>
            </a:r>
          </a:p>
          <a:p>
            <a:pPr marL="2011680">
              <a:spcBef>
                <a:spcPts val="0"/>
              </a:spcBef>
              <a:spcAft>
                <a:spcPts val="1000"/>
              </a:spcAft>
              <a:buFont typeface="Wingdings" pitchFamily="2" charset="2"/>
              <a:buChar char="Ø"/>
            </a:pPr>
            <a:r>
              <a:rPr lang="en-US" sz="3800" dirty="0" smtClean="0">
                <a:latin typeface="Times New Roman" pitchFamily="18" charset="0"/>
                <a:cs typeface="Times New Roman" pitchFamily="18" charset="0"/>
              </a:rPr>
              <a:t>The conception of the </a:t>
            </a:r>
            <a:r>
              <a:rPr lang="en-US" sz="3800" dirty="0" err="1" smtClean="0">
                <a:latin typeface="Times New Roman" pitchFamily="18" charset="0"/>
                <a:cs typeface="Times New Roman" pitchFamily="18" charset="0"/>
              </a:rPr>
              <a:t>Cthulhu</a:t>
            </a:r>
            <a:r>
              <a:rPr lang="en-US" sz="3800" dirty="0" smtClean="0">
                <a:latin typeface="Times New Roman" pitchFamily="18" charset="0"/>
                <a:cs typeface="Times New Roman" pitchFamily="18" charset="0"/>
              </a:rPr>
              <a:t> Mythos, and its pantheon of terrifying deities and monstrosities remains the most important creation in horror during the 20</a:t>
            </a:r>
            <a:r>
              <a:rPr lang="en-US" sz="3800" baseline="30000" dirty="0" smtClean="0">
                <a:latin typeface="Times New Roman" pitchFamily="18" charset="0"/>
                <a:cs typeface="Times New Roman" pitchFamily="18" charset="0"/>
              </a:rPr>
              <a:t>th</a:t>
            </a:r>
            <a:r>
              <a:rPr lang="en-US" sz="3800" dirty="0" smtClean="0">
                <a:latin typeface="Times New Roman" pitchFamily="18" charset="0"/>
                <a:cs typeface="Times New Roman" pitchFamily="18" charset="0"/>
              </a:rPr>
              <a:t> century. </a:t>
            </a:r>
          </a:p>
          <a:p>
            <a:pPr marL="457200">
              <a:spcBef>
                <a:spcPts val="0"/>
              </a:spcBef>
              <a:spcAft>
                <a:spcPts val="1000"/>
              </a:spcAft>
              <a:buFont typeface="Wingdings" pitchFamily="2" charset="2"/>
              <a:buChar char="Ø"/>
            </a:pPr>
            <a:r>
              <a:rPr lang="en-US" sz="3800" dirty="0" smtClean="0">
                <a:latin typeface="Times New Roman" pitchFamily="18" charset="0"/>
                <a:cs typeface="Times New Roman" pitchFamily="18" charset="0"/>
              </a:rPr>
              <a:t>His most famous Mythos stories include </a:t>
            </a:r>
            <a:r>
              <a:rPr lang="en-US" sz="3800" b="1" dirty="0" smtClean="0">
                <a:latin typeface="Times New Roman" pitchFamily="18" charset="0"/>
                <a:cs typeface="Times New Roman" pitchFamily="18" charset="0"/>
              </a:rPr>
              <a:t>The Unnamable, The Call of </a:t>
            </a:r>
            <a:r>
              <a:rPr lang="en-US" sz="3800" b="1" dirty="0" err="1" smtClean="0">
                <a:latin typeface="Times New Roman" pitchFamily="18" charset="0"/>
                <a:cs typeface="Times New Roman" pitchFamily="18" charset="0"/>
              </a:rPr>
              <a:t>Cthulhu</a:t>
            </a:r>
            <a:r>
              <a:rPr lang="en-US" sz="3800" b="1" dirty="0" smtClean="0">
                <a:latin typeface="Times New Roman" pitchFamily="18" charset="0"/>
                <a:cs typeface="Times New Roman" pitchFamily="18" charset="0"/>
              </a:rPr>
              <a:t>, The </a:t>
            </a:r>
            <a:r>
              <a:rPr lang="en-US" sz="3800" b="1" dirty="0" err="1" smtClean="0">
                <a:latin typeface="Times New Roman" pitchFamily="18" charset="0"/>
                <a:cs typeface="Times New Roman" pitchFamily="18" charset="0"/>
              </a:rPr>
              <a:t>Colour</a:t>
            </a:r>
            <a:r>
              <a:rPr lang="en-US" sz="3800" b="1" dirty="0" smtClean="0">
                <a:latin typeface="Times New Roman" pitchFamily="18" charset="0"/>
                <a:cs typeface="Times New Roman" pitchFamily="18" charset="0"/>
              </a:rPr>
              <a:t> out of Space, The </a:t>
            </a:r>
            <a:r>
              <a:rPr lang="en-US" sz="3800" b="1" dirty="0" err="1" smtClean="0">
                <a:latin typeface="Times New Roman" pitchFamily="18" charset="0"/>
                <a:cs typeface="Times New Roman" pitchFamily="18" charset="0"/>
              </a:rPr>
              <a:t>Dunwich</a:t>
            </a:r>
            <a:r>
              <a:rPr lang="en-US" sz="3800" b="1" dirty="0" smtClean="0">
                <a:latin typeface="Times New Roman" pitchFamily="18" charset="0"/>
                <a:cs typeface="Times New Roman" pitchFamily="18" charset="0"/>
              </a:rPr>
              <a:t> Horror, At the Mountains of Madness, The Shadow over </a:t>
            </a:r>
            <a:r>
              <a:rPr lang="en-US" sz="3800" b="1" dirty="0" err="1" smtClean="0">
                <a:latin typeface="Times New Roman" pitchFamily="18" charset="0"/>
                <a:cs typeface="Times New Roman" pitchFamily="18" charset="0"/>
              </a:rPr>
              <a:t>Innsmouth</a:t>
            </a:r>
            <a:r>
              <a:rPr lang="en-US" sz="3800" b="1" dirty="0" smtClean="0">
                <a:latin typeface="Times New Roman" pitchFamily="18" charset="0"/>
                <a:cs typeface="Times New Roman" pitchFamily="18" charset="0"/>
              </a:rPr>
              <a:t>, Dreams in the Witch House. </a:t>
            </a:r>
          </a:p>
          <a:p>
            <a:pPr marL="457200">
              <a:spcBef>
                <a:spcPts val="0"/>
              </a:spcBef>
              <a:spcAft>
                <a:spcPts val="1000"/>
              </a:spcAft>
              <a:buFont typeface="Wingdings" pitchFamily="2" charset="2"/>
              <a:buChar char="Ø"/>
            </a:pPr>
            <a:r>
              <a:rPr lang="en-US" sz="3800" dirty="0" smtClean="0">
                <a:latin typeface="Times New Roman" pitchFamily="18" charset="0"/>
                <a:cs typeface="Times New Roman" pitchFamily="18" charset="0"/>
              </a:rPr>
              <a:t>His genius was taking various ideas and concepts and molding them into a coherent, shared landscape that still has many active writers today. </a:t>
            </a:r>
          </a:p>
          <a:p>
            <a:pPr marL="630936" lvl="5" indent="-274320">
              <a:buFont typeface="Wingdings" pitchFamily="2" charset="2"/>
              <a:buChar char="Ø"/>
            </a:pPr>
            <a:endParaRPr lang="en-US" dirty="0" smtClean="0"/>
          </a:p>
        </p:txBody>
      </p:sp>
      <p:pic>
        <p:nvPicPr>
          <p:cNvPr id="17410" name="Picture 2"/>
          <p:cNvPicPr>
            <a:picLocks noChangeAspect="1" noChangeArrowheads="1"/>
          </p:cNvPicPr>
          <p:nvPr/>
        </p:nvPicPr>
        <p:blipFill>
          <a:blip r:embed="rId2" cstate="print"/>
          <a:srcRect/>
          <a:stretch>
            <a:fillRect/>
          </a:stretch>
        </p:blipFill>
        <p:spPr bwMode="auto">
          <a:xfrm>
            <a:off x="533400" y="1981200"/>
            <a:ext cx="1524000" cy="236882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Some Top Horror Writers</a:t>
            </a:r>
            <a:br>
              <a:rPr lang="en-US" sz="7000" dirty="0" smtClean="0">
                <a:solidFill>
                  <a:srgbClr val="C00000"/>
                </a:solidFill>
                <a:latin typeface="Chiller" pitchFamily="82" charset="0"/>
              </a:rPr>
            </a:br>
            <a:r>
              <a:rPr lang="en-US" sz="3000" dirty="0" smtClean="0">
                <a:solidFill>
                  <a:srgbClr val="C00000"/>
                </a:solidFill>
                <a:latin typeface="Chiller" pitchFamily="82" charset="0"/>
              </a:rPr>
              <a:t>(a very subjective list)</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153400" cy="4953000"/>
          </a:xfrm>
        </p:spPr>
        <p:txBody>
          <a:bodyPr>
            <a:normAutofit/>
          </a:bodyPr>
          <a:lstStyle/>
          <a:p>
            <a:pPr marL="0" lvl="2" indent="-274320">
              <a:buNone/>
            </a:pPr>
            <a:r>
              <a:rPr lang="en-US" sz="2400" b="1" dirty="0" smtClean="0">
                <a:solidFill>
                  <a:srgbClr val="C00000"/>
                </a:solidFill>
                <a:latin typeface="Times New Roman" pitchFamily="18" charset="0"/>
                <a:cs typeface="Times New Roman" pitchFamily="18" charset="0"/>
              </a:rPr>
              <a:t>Ambrose Bierce</a:t>
            </a:r>
          </a:p>
          <a:p>
            <a:pPr marL="3108960" lvl="5" indent="-45720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Wrote one of the most famous horror stories of the 1800s, An Occurrence at Owl Creek Bridge.</a:t>
            </a:r>
          </a:p>
          <a:p>
            <a:pPr marL="3108960" lvl="5" indent="-45720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This story is about a Confederate sympathizer who is about to be hanged when the rope breaks and he falls into the creek, escaping to return to his wife and children…only to find it was all an illusion as he feels a sharp pain in his neck and all goes black as he dies at the end of the rope</a:t>
            </a:r>
          </a:p>
          <a:p>
            <a:pPr marL="630936" lvl="5" indent="-274320">
              <a:buFont typeface="Wingdings" pitchFamily="2" charset="2"/>
              <a:buChar char="Ø"/>
            </a:pPr>
            <a:endParaRPr lang="en-US" sz="2100" dirty="0" smtClean="0">
              <a:latin typeface="Times New Roman" pitchFamily="18" charset="0"/>
              <a:cs typeface="Times New Roman" pitchFamily="18" charset="0"/>
            </a:endParaRPr>
          </a:p>
        </p:txBody>
      </p:sp>
      <p:pic>
        <p:nvPicPr>
          <p:cNvPr id="14341" name="Picture 5"/>
          <p:cNvPicPr>
            <a:picLocks noChangeAspect="1" noChangeArrowheads="1"/>
          </p:cNvPicPr>
          <p:nvPr/>
        </p:nvPicPr>
        <p:blipFill>
          <a:blip r:embed="rId2" cstate="print"/>
          <a:srcRect/>
          <a:stretch>
            <a:fillRect/>
          </a:stretch>
        </p:blipFill>
        <p:spPr bwMode="auto">
          <a:xfrm>
            <a:off x="533400" y="2057400"/>
            <a:ext cx="2575560" cy="160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Some Top Horror Writers</a:t>
            </a:r>
            <a:br>
              <a:rPr lang="en-US" sz="7000" dirty="0" smtClean="0">
                <a:solidFill>
                  <a:srgbClr val="C00000"/>
                </a:solidFill>
                <a:latin typeface="Chiller" pitchFamily="82" charset="0"/>
              </a:rPr>
            </a:br>
            <a:r>
              <a:rPr lang="en-US" sz="3000" dirty="0" smtClean="0">
                <a:solidFill>
                  <a:srgbClr val="C00000"/>
                </a:solidFill>
                <a:latin typeface="Chiller" pitchFamily="82" charset="0"/>
              </a:rPr>
              <a:t>(a very subjective list)</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305800" cy="4953000"/>
          </a:xfrm>
        </p:spPr>
        <p:txBody>
          <a:bodyPr>
            <a:normAutofit/>
          </a:bodyPr>
          <a:lstStyle/>
          <a:p>
            <a:pPr marL="0" lvl="2" indent="-274320">
              <a:buNone/>
            </a:pPr>
            <a:r>
              <a:rPr lang="en-US" sz="2400" b="1" dirty="0" smtClean="0">
                <a:solidFill>
                  <a:srgbClr val="C00000"/>
                </a:solidFill>
                <a:latin typeface="Times New Roman" pitchFamily="18" charset="0"/>
                <a:cs typeface="Times New Roman" pitchFamily="18" charset="0"/>
              </a:rPr>
              <a:t>Edgar Allan Poe</a:t>
            </a:r>
          </a:p>
          <a:p>
            <a:pPr marL="2743200" lvl="5" indent="-27432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Infatuated with death and themes of premature burial and torture. </a:t>
            </a:r>
          </a:p>
          <a:p>
            <a:pPr marL="2743200" lvl="5" indent="-27432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Poe’s stories read like the Hall of Fame of horror tales: </a:t>
            </a:r>
            <a:r>
              <a:rPr lang="en-US" sz="2100" i="1" dirty="0" smtClean="0">
                <a:latin typeface="Times New Roman" pitchFamily="18" charset="0"/>
                <a:cs typeface="Times New Roman" pitchFamily="18" charset="0"/>
              </a:rPr>
              <a:t>The Black Cat, The Cask of Amontillado, The Fall of the House of Usher, The Masque of the Red Death, The Murders in the Rue Morgue, The Pit and the Pendulum, The Tell-Tale Heart, The Premature Burial, and </a:t>
            </a:r>
            <a:r>
              <a:rPr lang="en-US" sz="2100" i="1" dirty="0" err="1" smtClean="0">
                <a:latin typeface="Times New Roman" pitchFamily="18" charset="0"/>
                <a:cs typeface="Times New Roman" pitchFamily="18" charset="0"/>
              </a:rPr>
              <a:t>Ligeia</a:t>
            </a:r>
            <a:r>
              <a:rPr lang="en-US" sz="2100" i="1" dirty="0" smtClean="0">
                <a:latin typeface="Times New Roman" pitchFamily="18" charset="0"/>
                <a:cs typeface="Times New Roman" pitchFamily="18" charset="0"/>
              </a:rPr>
              <a:t>.</a:t>
            </a:r>
            <a:r>
              <a:rPr lang="en-US" sz="2100" b="1" dirty="0" smtClean="0">
                <a:latin typeface="Times New Roman" pitchFamily="18" charset="0"/>
                <a:cs typeface="Times New Roman" pitchFamily="18" charset="0"/>
              </a:rPr>
              <a:t> </a:t>
            </a:r>
          </a:p>
          <a:p>
            <a:pPr marL="2743200" lvl="5" indent="-27432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All of these stories have been adapted for film or TV, some multiple times.</a:t>
            </a:r>
          </a:p>
        </p:txBody>
      </p:sp>
      <p:pic>
        <p:nvPicPr>
          <p:cNvPr id="15362" name="Picture 2"/>
          <p:cNvPicPr>
            <a:picLocks noChangeAspect="1" noChangeArrowheads="1"/>
          </p:cNvPicPr>
          <p:nvPr/>
        </p:nvPicPr>
        <p:blipFill>
          <a:blip r:embed="rId2" cstate="print"/>
          <a:srcRect/>
          <a:stretch>
            <a:fillRect/>
          </a:stretch>
        </p:blipFill>
        <p:spPr bwMode="auto">
          <a:xfrm>
            <a:off x="533400" y="2133600"/>
            <a:ext cx="2452914" cy="1524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smtClean="0">
                <a:solidFill>
                  <a:srgbClr val="C00000"/>
                </a:solidFill>
                <a:latin typeface="Chiller" pitchFamily="82" charset="0"/>
              </a:rPr>
              <a:t>Some Top Horror </a:t>
            </a:r>
            <a:r>
              <a:rPr lang="en-US" sz="7000" dirty="0" smtClean="0">
                <a:solidFill>
                  <a:srgbClr val="C00000"/>
                </a:solidFill>
                <a:latin typeface="Chiller" pitchFamily="82" charset="0"/>
              </a:rPr>
              <a:t>Writers</a:t>
            </a:r>
            <a:br>
              <a:rPr lang="en-US" sz="7000" dirty="0" smtClean="0">
                <a:solidFill>
                  <a:srgbClr val="C00000"/>
                </a:solidFill>
                <a:latin typeface="Chiller" pitchFamily="82" charset="0"/>
              </a:rPr>
            </a:br>
            <a:r>
              <a:rPr lang="en-US" sz="3000" dirty="0" smtClean="0">
                <a:solidFill>
                  <a:srgbClr val="C00000"/>
                </a:solidFill>
                <a:latin typeface="Chiller" pitchFamily="82" charset="0"/>
              </a:rPr>
              <a:t>(a very subjective list)</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458200" cy="4953000"/>
          </a:xfrm>
        </p:spPr>
        <p:txBody>
          <a:bodyPr>
            <a:noAutofit/>
          </a:bodyPr>
          <a:lstStyle/>
          <a:p>
            <a:pPr marL="0" lvl="2" indent="-274320">
              <a:buNone/>
            </a:pPr>
            <a:r>
              <a:rPr lang="en-US" sz="2400" b="1" dirty="0" smtClean="0">
                <a:solidFill>
                  <a:srgbClr val="C00000"/>
                </a:solidFill>
                <a:latin typeface="Times New Roman" pitchFamily="18" charset="0"/>
                <a:cs typeface="Times New Roman" pitchFamily="18" charset="0"/>
              </a:rPr>
              <a:t>Richard Matheson</a:t>
            </a:r>
          </a:p>
          <a:p>
            <a:pPr marL="45720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His accomplishments in the horror field are staggering! </a:t>
            </a:r>
          </a:p>
          <a:p>
            <a:pPr marL="274320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His 1954 novel </a:t>
            </a:r>
            <a:r>
              <a:rPr lang="en-US" sz="2100" b="1" dirty="0" smtClean="0">
                <a:latin typeface="Times New Roman" pitchFamily="18" charset="0"/>
                <a:cs typeface="Times New Roman" pitchFamily="18" charset="0"/>
              </a:rPr>
              <a:t>I am Legend</a:t>
            </a:r>
            <a:r>
              <a:rPr lang="en-US" sz="2100" dirty="0" smtClean="0">
                <a:latin typeface="Times New Roman" pitchFamily="18" charset="0"/>
                <a:cs typeface="Times New Roman" pitchFamily="18" charset="0"/>
              </a:rPr>
              <a:t> is one of the top ten greatest horror novels ever written. Hollywood has failed to do the story justice in three attempts so if you haven’t read the book you DON’T know the story. </a:t>
            </a:r>
          </a:p>
          <a:p>
            <a:pPr>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So many of Matheson’s stories have been turned into feature films or TV episodes or movies including </a:t>
            </a:r>
            <a:r>
              <a:rPr lang="en-US" sz="2100" b="1" dirty="0" smtClean="0">
                <a:latin typeface="Times New Roman" pitchFamily="18" charset="0"/>
                <a:cs typeface="Times New Roman" pitchFamily="18" charset="0"/>
              </a:rPr>
              <a:t>The Incredible Shrinking Man, Stir of Echoes, and Hell House (The Legend of Hell House). </a:t>
            </a:r>
          </a:p>
          <a:p>
            <a:pPr>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His story, </a:t>
            </a:r>
            <a:r>
              <a:rPr lang="en-US" sz="2100" b="1" dirty="0" smtClean="0">
                <a:latin typeface="Times New Roman" pitchFamily="18" charset="0"/>
                <a:cs typeface="Times New Roman" pitchFamily="18" charset="0"/>
              </a:rPr>
              <a:t>Duel, </a:t>
            </a:r>
            <a:r>
              <a:rPr lang="en-US" sz="2100" dirty="0" smtClean="0">
                <a:latin typeface="Times New Roman" pitchFamily="18" charset="0"/>
                <a:cs typeface="Times New Roman" pitchFamily="18" charset="0"/>
              </a:rPr>
              <a:t>about a motorist stalked by a trucker along a remote highway is regarded as one of the great TV films of all time and was the first film directed by Steven Spielberg. </a:t>
            </a:r>
          </a:p>
        </p:txBody>
      </p:sp>
      <p:pic>
        <p:nvPicPr>
          <p:cNvPr id="16386" name="Picture 2"/>
          <p:cNvPicPr>
            <a:picLocks noChangeAspect="1" noChangeArrowheads="1"/>
          </p:cNvPicPr>
          <p:nvPr/>
        </p:nvPicPr>
        <p:blipFill>
          <a:blip r:embed="rId2" cstate="print"/>
          <a:srcRect/>
          <a:stretch>
            <a:fillRect/>
          </a:stretch>
        </p:blipFill>
        <p:spPr bwMode="auto">
          <a:xfrm>
            <a:off x="609601" y="2420620"/>
            <a:ext cx="2209799" cy="16941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smtClean="0">
                <a:solidFill>
                  <a:srgbClr val="C00000"/>
                </a:solidFill>
                <a:latin typeface="Chiller" pitchFamily="82" charset="0"/>
              </a:rPr>
              <a:t>Some Top Horror </a:t>
            </a:r>
            <a:r>
              <a:rPr lang="en-US" sz="7000" dirty="0" smtClean="0">
                <a:solidFill>
                  <a:srgbClr val="C00000"/>
                </a:solidFill>
                <a:latin typeface="Chiller" pitchFamily="82" charset="0"/>
              </a:rPr>
              <a:t>Writers</a:t>
            </a:r>
            <a:br>
              <a:rPr lang="en-US" sz="7000" dirty="0" smtClean="0">
                <a:solidFill>
                  <a:srgbClr val="C00000"/>
                </a:solidFill>
                <a:latin typeface="Chiller" pitchFamily="82" charset="0"/>
              </a:rPr>
            </a:br>
            <a:r>
              <a:rPr lang="en-US" sz="3000" dirty="0" smtClean="0">
                <a:solidFill>
                  <a:srgbClr val="C00000"/>
                </a:solidFill>
                <a:latin typeface="Chiller" pitchFamily="82" charset="0"/>
              </a:rPr>
              <a:t>(a very subjective list)</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534400" cy="4953000"/>
          </a:xfrm>
        </p:spPr>
        <p:txBody>
          <a:bodyPr>
            <a:noAutofit/>
          </a:bodyPr>
          <a:lstStyle/>
          <a:p>
            <a:pPr marL="0" lvl="2" indent="-274320">
              <a:buNone/>
            </a:pPr>
            <a:r>
              <a:rPr lang="en-US" sz="2400" b="1" dirty="0" smtClean="0">
                <a:solidFill>
                  <a:srgbClr val="C00000"/>
                </a:solidFill>
                <a:latin typeface="Times New Roman" pitchFamily="18" charset="0"/>
                <a:cs typeface="Times New Roman" pitchFamily="18" charset="0"/>
              </a:rPr>
              <a:t>Steven King</a:t>
            </a:r>
          </a:p>
          <a:p>
            <a:pPr marL="256032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There simply is no more important person in horror literature in the past 40 years than Stephen King. </a:t>
            </a:r>
          </a:p>
          <a:p>
            <a:pPr marL="256032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His books have sold over 300 million copies. </a:t>
            </a:r>
          </a:p>
          <a:p>
            <a:pPr marL="256032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King has won 6 Stoker awards, 6 Horror Guild awards, 5 Locus Awards, 3 World Fantasy Awards (including a Lifetime Achievement Award in 2004). </a:t>
            </a:r>
          </a:p>
          <a:p>
            <a:pPr marL="45720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He was given a Lifetime Achievement Award in 2003 by the Horror Writers' Association. </a:t>
            </a:r>
          </a:p>
          <a:p>
            <a:pPr marL="457200">
              <a:spcBef>
                <a:spcPts val="0"/>
              </a:spcBef>
              <a:spcAft>
                <a:spcPts val="1000"/>
              </a:spcAft>
              <a:buFont typeface="Wingdings" pitchFamily="2" charset="2"/>
              <a:buChar char="Ø"/>
            </a:pPr>
            <a:r>
              <a:rPr lang="en-US" sz="2100" dirty="0" smtClean="0">
                <a:latin typeface="Times New Roman" pitchFamily="18" charset="0"/>
                <a:cs typeface="Times New Roman" pitchFamily="18" charset="0"/>
              </a:rPr>
              <a:t>Some of his books: </a:t>
            </a:r>
            <a:r>
              <a:rPr lang="en-US" sz="2100" i="1" dirty="0" smtClean="0">
                <a:latin typeface="Times New Roman" pitchFamily="18" charset="0"/>
                <a:cs typeface="Times New Roman" pitchFamily="18" charset="0"/>
              </a:rPr>
              <a:t>Carrie (1974) , Salem’s Lot (1975), The Shining (1977), The Stand (1978), Christine (1983), Pet </a:t>
            </a:r>
            <a:r>
              <a:rPr lang="en-US" sz="2100" i="1" dirty="0" err="1" smtClean="0">
                <a:latin typeface="Times New Roman" pitchFamily="18" charset="0"/>
                <a:cs typeface="Times New Roman" pitchFamily="18" charset="0"/>
              </a:rPr>
              <a:t>Sematary</a:t>
            </a:r>
            <a:r>
              <a:rPr lang="en-US" sz="2100" i="1" dirty="0" smtClean="0">
                <a:latin typeface="Times New Roman" pitchFamily="18" charset="0"/>
                <a:cs typeface="Times New Roman" pitchFamily="18" charset="0"/>
              </a:rPr>
              <a:t> (1983), The Talisman W/ Peter Straub (1984), It (1986), Misery (1987)</a:t>
            </a:r>
          </a:p>
          <a:p>
            <a:r>
              <a:rPr lang="en-US" sz="2100" dirty="0" smtClean="0">
                <a:latin typeface="Times New Roman" pitchFamily="18" charset="0"/>
                <a:cs typeface="Times New Roman" pitchFamily="18" charset="0"/>
              </a:rPr>
              <a:t> </a:t>
            </a:r>
            <a:endParaRPr lang="en-US" sz="2100"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cstate="print"/>
          <a:srcRect/>
          <a:stretch>
            <a:fillRect/>
          </a:stretch>
        </p:blipFill>
        <p:spPr bwMode="auto">
          <a:xfrm>
            <a:off x="533400" y="2057400"/>
            <a:ext cx="2143125" cy="2143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Must-Read Horror Classics</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304800" y="1600200"/>
            <a:ext cx="8686800" cy="4953000"/>
          </a:xfrm>
        </p:spPr>
        <p:txBody>
          <a:bodyPr>
            <a:noAutofit/>
          </a:bodyPr>
          <a:lstStyle/>
          <a:p>
            <a:pPr marL="0" lvl="2" indent="-274320">
              <a:buNone/>
            </a:pPr>
            <a:r>
              <a:rPr lang="en-US" sz="2800" b="1" dirty="0" smtClean="0">
                <a:solidFill>
                  <a:srgbClr val="C00000"/>
                </a:solidFill>
                <a:latin typeface="Times New Roman" pitchFamily="18" charset="0"/>
                <a:cs typeface="Times New Roman" pitchFamily="18" charset="0"/>
              </a:rPr>
              <a:t>Frankenstein by Mary Shelley</a:t>
            </a:r>
          </a:p>
          <a:p>
            <a:pPr marL="1828800">
              <a:buNone/>
            </a:pPr>
            <a:r>
              <a:rPr lang="en-US" sz="2100" dirty="0" smtClean="0">
                <a:latin typeface="Times New Roman" pitchFamily="18" charset="0"/>
                <a:cs typeface="Times New Roman" pitchFamily="18" charset="0"/>
              </a:rPr>
              <a:t>Named for mad scientist Dr. Henry Frankenstein, Mary Shelley's iconic </a:t>
            </a:r>
            <a:r>
              <a:rPr lang="en-US" sz="2100" i="1" dirty="0" smtClean="0">
                <a:latin typeface="Times New Roman" pitchFamily="18" charset="0"/>
                <a:cs typeface="Times New Roman" pitchFamily="18" charset="0"/>
              </a:rPr>
              <a:t>Frankenstei</a:t>
            </a:r>
            <a:r>
              <a:rPr lang="en-US" sz="2100" dirty="0" smtClean="0">
                <a:latin typeface="Times New Roman" pitchFamily="18" charset="0"/>
                <a:cs typeface="Times New Roman" pitchFamily="18" charset="0"/>
              </a:rPr>
              <a:t>n tells the heartbreaking life story of a nameless Monster, a creature artificially pieced together by Dr. Frankenstein who terrorizes a Bavarian village after being cast off by society.</a:t>
            </a:r>
          </a:p>
          <a:p>
            <a:pPr marL="0">
              <a:spcBef>
                <a:spcPts val="700"/>
              </a:spcBef>
              <a:buNone/>
            </a:pPr>
            <a:r>
              <a:rPr lang="en-US" b="1" dirty="0" smtClean="0">
                <a:solidFill>
                  <a:srgbClr val="C00000"/>
                </a:solidFill>
                <a:latin typeface="Times New Roman" pitchFamily="18" charset="0"/>
                <a:cs typeface="Times New Roman" pitchFamily="18" charset="0"/>
              </a:rPr>
              <a:t>The Strange Case of Dr. Jekyll &amp; Mr. Hyde </a:t>
            </a:r>
          </a:p>
          <a:p>
            <a:pPr marL="0">
              <a:spcBef>
                <a:spcPts val="0"/>
              </a:spcBef>
              <a:buNone/>
            </a:pPr>
            <a:r>
              <a:rPr lang="en-US" b="1" dirty="0" smtClean="0">
                <a:solidFill>
                  <a:srgbClr val="C00000"/>
                </a:solidFill>
                <a:latin typeface="Times New Roman" pitchFamily="18" charset="0"/>
                <a:cs typeface="Times New Roman" pitchFamily="18" charset="0"/>
              </a:rPr>
              <a:t>by Robert Louis Stevenson (1886)</a:t>
            </a:r>
          </a:p>
          <a:p>
            <a:pPr marL="1828800">
              <a:buNone/>
            </a:pPr>
            <a:r>
              <a:rPr lang="en-US" sz="2100" dirty="0" smtClean="0">
                <a:latin typeface="Times New Roman" pitchFamily="18" charset="0"/>
                <a:cs typeface="Times New Roman" pitchFamily="18" charset="0"/>
              </a:rPr>
              <a:t>Tells the sweeping story of Dr. Henry Jekyll, who descends into madness as he succumbs to a murderous alter ego, Mr. Hyde. The details surrounding </a:t>
            </a:r>
            <a:r>
              <a:rPr lang="en-US" sz="2100" dirty="0" err="1" smtClean="0">
                <a:latin typeface="Times New Roman" pitchFamily="18" charset="0"/>
                <a:cs typeface="Times New Roman" pitchFamily="18" charset="0"/>
              </a:rPr>
              <a:t>Jekyll's</a:t>
            </a:r>
            <a:r>
              <a:rPr lang="en-US" sz="2100" dirty="0" smtClean="0">
                <a:latin typeface="Times New Roman" pitchFamily="18" charset="0"/>
                <a:cs typeface="Times New Roman" pitchFamily="18" charset="0"/>
              </a:rPr>
              <a:t> transformation are peeled back in layers and chronicle the science that initially transforms and is ultimately unable to save Jekyll from Hyde. </a:t>
            </a:r>
            <a:endParaRPr lang="en-US" sz="21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81000" y="2133600"/>
            <a:ext cx="1095375" cy="17526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381000" y="4800600"/>
            <a:ext cx="1306286" cy="1828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Must-Read Horror Classics</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534400" cy="4953000"/>
          </a:xfrm>
        </p:spPr>
        <p:txBody>
          <a:bodyPr>
            <a:noAutofit/>
          </a:bodyPr>
          <a:lstStyle/>
          <a:p>
            <a:pPr marL="0" lvl="2" indent="-274320">
              <a:buNone/>
            </a:pPr>
            <a:r>
              <a:rPr lang="en-US" sz="2800" b="1" dirty="0" smtClean="0">
                <a:solidFill>
                  <a:srgbClr val="C00000"/>
                </a:solidFill>
                <a:latin typeface="Times New Roman" pitchFamily="18" charset="0"/>
                <a:cs typeface="Times New Roman" pitchFamily="18" charset="0"/>
              </a:rPr>
              <a:t>The Picture of Dorian Gray by Oscar Wilde</a:t>
            </a:r>
          </a:p>
          <a:p>
            <a:pPr marL="1828800">
              <a:buNone/>
            </a:pPr>
            <a:r>
              <a:rPr lang="en-US" sz="2100" dirty="0" smtClean="0">
                <a:latin typeface="Times New Roman" pitchFamily="18" charset="0"/>
                <a:cs typeface="Times New Roman" pitchFamily="18" charset="0"/>
              </a:rPr>
              <a:t>Oscar Wilde's only novel, </a:t>
            </a:r>
            <a:r>
              <a:rPr lang="en-US" sz="2100" i="1" dirty="0" smtClean="0">
                <a:latin typeface="Times New Roman" pitchFamily="18" charset="0"/>
                <a:cs typeface="Times New Roman" pitchFamily="18" charset="0"/>
              </a:rPr>
              <a:t>The Picture Of Dorian Gray</a:t>
            </a:r>
            <a:r>
              <a:rPr lang="en-US" sz="2100" dirty="0" smtClean="0">
                <a:latin typeface="Times New Roman" pitchFamily="18" charset="0"/>
                <a:cs typeface="Times New Roman" pitchFamily="18" charset="0"/>
              </a:rPr>
              <a:t> is a beautifully brooding account of a man whose vanity leads him to wish for everlasting youth, and the spiraling menace of immortality.</a:t>
            </a:r>
            <a:br>
              <a:rPr lang="en-US" sz="2100" dirty="0" smtClean="0">
                <a:latin typeface="Times New Roman" pitchFamily="18" charset="0"/>
                <a:cs typeface="Times New Roman" pitchFamily="18" charset="0"/>
              </a:rPr>
            </a:br>
            <a:endParaRPr lang="en-US" sz="2100" dirty="0" smtClean="0">
              <a:latin typeface="Times New Roman" pitchFamily="18" charset="0"/>
              <a:cs typeface="Times New Roman" pitchFamily="18" charset="0"/>
            </a:endParaRPr>
          </a:p>
          <a:p>
            <a:endParaRPr lang="en-US" sz="2100" dirty="0" smtClean="0">
              <a:latin typeface="Times New Roman" pitchFamily="18" charset="0"/>
              <a:cs typeface="Times New Roman" pitchFamily="18" charset="0"/>
            </a:endParaRPr>
          </a:p>
          <a:p>
            <a:pPr marL="0">
              <a:buNone/>
            </a:pPr>
            <a:r>
              <a:rPr lang="en-US" b="1" dirty="0" smtClean="0">
                <a:solidFill>
                  <a:srgbClr val="C00000"/>
                </a:solidFill>
                <a:latin typeface="Times New Roman" pitchFamily="18" charset="0"/>
                <a:cs typeface="Times New Roman" pitchFamily="18" charset="0"/>
              </a:rPr>
              <a:t>Dracula by Bram Stoker</a:t>
            </a:r>
          </a:p>
          <a:p>
            <a:pPr marL="1828800">
              <a:buNone/>
            </a:pPr>
            <a:r>
              <a:rPr lang="en-US" sz="2100" dirty="0" smtClean="0">
                <a:latin typeface="Times New Roman" pitchFamily="18" charset="0"/>
                <a:cs typeface="Times New Roman" pitchFamily="18" charset="0"/>
              </a:rPr>
              <a:t>Bram Stoker's classic vampire novel </a:t>
            </a:r>
            <a:r>
              <a:rPr lang="en-US" sz="2100" i="1" dirty="0" smtClean="0">
                <a:latin typeface="Times New Roman" pitchFamily="18" charset="0"/>
                <a:cs typeface="Times New Roman" pitchFamily="18" charset="0"/>
              </a:rPr>
              <a:t>Dracula</a:t>
            </a:r>
            <a:r>
              <a:rPr lang="en-US" sz="2100" dirty="0" smtClean="0">
                <a:latin typeface="Times New Roman" pitchFamily="18" charset="0"/>
                <a:cs typeface="Times New Roman" pitchFamily="18" charset="0"/>
              </a:rPr>
              <a:t> is the backbone of vampirism as it's perceived in modern pop culture: sexually appealing, sophisticated creatures of the night who enchant and seduce their prey. Centered around Jonathan </a:t>
            </a:r>
            <a:r>
              <a:rPr lang="en-US" sz="2100" dirty="0" err="1" smtClean="0">
                <a:latin typeface="Times New Roman" pitchFamily="18" charset="0"/>
                <a:cs typeface="Times New Roman" pitchFamily="18" charset="0"/>
              </a:rPr>
              <a:t>Harker's</a:t>
            </a:r>
            <a:r>
              <a:rPr lang="en-US" sz="2100" dirty="0" smtClean="0">
                <a:latin typeface="Times New Roman" pitchFamily="18" charset="0"/>
                <a:cs typeface="Times New Roman" pitchFamily="18" charset="0"/>
              </a:rPr>
              <a:t> observations as the creature Count Dracula enters his life, the book is full of old charm and striking language.</a:t>
            </a:r>
            <a:r>
              <a:rPr lang="en-US" sz="2400" dirty="0" smtClean="0"/>
              <a:t/>
            </a:r>
            <a:br>
              <a:rPr lang="en-US" sz="2400" dirty="0" smtClean="0"/>
            </a:br>
            <a:endParaRPr lang="en-US" sz="2400" dirty="0"/>
          </a:p>
        </p:txBody>
      </p:sp>
      <p:pic>
        <p:nvPicPr>
          <p:cNvPr id="21506" name="Picture 2"/>
          <p:cNvPicPr>
            <a:picLocks noChangeAspect="1" noChangeArrowheads="1"/>
          </p:cNvPicPr>
          <p:nvPr/>
        </p:nvPicPr>
        <p:blipFill>
          <a:blip r:embed="rId2" cstate="print"/>
          <a:srcRect/>
          <a:stretch>
            <a:fillRect/>
          </a:stretch>
        </p:blipFill>
        <p:spPr bwMode="auto">
          <a:xfrm>
            <a:off x="609600" y="2209800"/>
            <a:ext cx="1238250" cy="1910443"/>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609600" y="4737767"/>
            <a:ext cx="1219199" cy="187258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Must-Read Horror Classics</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534400" cy="4953000"/>
          </a:xfrm>
        </p:spPr>
        <p:txBody>
          <a:bodyPr>
            <a:noAutofit/>
          </a:bodyPr>
          <a:lstStyle/>
          <a:p>
            <a:pPr marL="0" lvl="2" indent="-274320">
              <a:buNone/>
            </a:pPr>
            <a:r>
              <a:rPr lang="en-US" sz="2800" b="1" dirty="0" smtClean="0">
                <a:solidFill>
                  <a:srgbClr val="C00000"/>
                </a:solidFill>
                <a:latin typeface="Times New Roman" pitchFamily="18" charset="0"/>
                <a:cs typeface="Times New Roman" pitchFamily="18" charset="0"/>
              </a:rPr>
              <a:t>The Turn of the Screw by Henry James</a:t>
            </a:r>
          </a:p>
          <a:p>
            <a:pPr marL="1828800">
              <a:buNone/>
            </a:pPr>
            <a:r>
              <a:rPr lang="en-US" sz="2100" dirty="0" smtClean="0">
                <a:latin typeface="Times New Roman" pitchFamily="18" charset="0"/>
                <a:cs typeface="Times New Roman" pitchFamily="18" charset="0"/>
              </a:rPr>
              <a:t>Henry James' </a:t>
            </a:r>
            <a:r>
              <a:rPr lang="en-US" sz="2100" i="1" dirty="0" smtClean="0">
                <a:latin typeface="Times New Roman" pitchFamily="18" charset="0"/>
                <a:cs typeface="Times New Roman" pitchFamily="18" charset="0"/>
              </a:rPr>
              <a:t>The Turn Of The Screw</a:t>
            </a:r>
            <a:r>
              <a:rPr lang="en-US" sz="2100" dirty="0" smtClean="0">
                <a:latin typeface="Times New Roman" pitchFamily="18" charset="0"/>
                <a:cs typeface="Times New Roman" pitchFamily="18" charset="0"/>
              </a:rPr>
              <a:t> is a classic ghost story of unexplained events that slowly drive a young governess to question her own sanity, or believe in the paranormal events unfolding around her. Whether  the 1898 story of explains a haunting or a case of extreme paranoia is left for the reader to decide.</a:t>
            </a:r>
          </a:p>
          <a:p>
            <a:pPr marL="0">
              <a:buNone/>
            </a:pPr>
            <a:r>
              <a:rPr lang="en-US" b="1" dirty="0" smtClean="0">
                <a:solidFill>
                  <a:srgbClr val="C00000"/>
                </a:solidFill>
                <a:latin typeface="Times New Roman" pitchFamily="18" charset="0"/>
                <a:cs typeface="Times New Roman" pitchFamily="18" charset="0"/>
              </a:rPr>
              <a:t>The Case of Charles Dexter Ward by H.P. Lovecraft</a:t>
            </a:r>
          </a:p>
          <a:p>
            <a:pPr marL="1828800">
              <a:buNone/>
            </a:pPr>
            <a:r>
              <a:rPr lang="en-US" sz="2100" dirty="0" smtClean="0">
                <a:latin typeface="Times New Roman" pitchFamily="18" charset="0"/>
                <a:cs typeface="Times New Roman" pitchFamily="18" charset="0"/>
              </a:rPr>
              <a:t>The evil center of one of literary </a:t>
            </a:r>
            <a:r>
              <a:rPr lang="en-US" sz="2100" dirty="0" err="1" smtClean="0">
                <a:latin typeface="Times New Roman" pitchFamily="18" charset="0"/>
                <a:cs typeface="Times New Roman" pitchFamily="18" charset="0"/>
              </a:rPr>
              <a:t>supernaturalist</a:t>
            </a:r>
            <a:r>
              <a:rPr lang="en-US" sz="2100" dirty="0" smtClean="0">
                <a:latin typeface="Times New Roman" pitchFamily="18" charset="0"/>
                <a:cs typeface="Times New Roman" pitchFamily="18" charset="0"/>
              </a:rPr>
              <a:t> H.P. Lovecraft's greatest novels pretty much bursts with paranormal goo. As a young man, the novel's titular character Charles Dexter Ward, summons the spirit of a murderous ancestor, but his search for family history goes deathly wrong. </a:t>
            </a:r>
            <a:r>
              <a:rPr lang="en-US" sz="2400" dirty="0" smtClean="0"/>
              <a:t/>
            </a:r>
            <a:br>
              <a:rPr lang="en-US" sz="2400" dirty="0" smtClean="0"/>
            </a:br>
            <a:endParaRPr lang="en-US" sz="2400" dirty="0"/>
          </a:p>
        </p:txBody>
      </p:sp>
      <p:pic>
        <p:nvPicPr>
          <p:cNvPr id="22530" name="Picture 2"/>
          <p:cNvPicPr>
            <a:picLocks noChangeAspect="1" noChangeArrowheads="1"/>
          </p:cNvPicPr>
          <p:nvPr/>
        </p:nvPicPr>
        <p:blipFill>
          <a:blip r:embed="rId2" cstate="print"/>
          <a:srcRect/>
          <a:stretch>
            <a:fillRect/>
          </a:stretch>
        </p:blipFill>
        <p:spPr bwMode="auto">
          <a:xfrm>
            <a:off x="533400" y="2133601"/>
            <a:ext cx="1219200" cy="1832658"/>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609600" y="4648201"/>
            <a:ext cx="1118294" cy="1905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Must-Read Horror Classics</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534400" cy="4953000"/>
          </a:xfrm>
        </p:spPr>
        <p:txBody>
          <a:bodyPr>
            <a:noAutofit/>
          </a:bodyPr>
          <a:lstStyle/>
          <a:p>
            <a:pPr marL="0" lvl="2" indent="-274320">
              <a:buNone/>
            </a:pPr>
            <a:r>
              <a:rPr lang="en-US" sz="2800" b="1" dirty="0" smtClean="0">
                <a:solidFill>
                  <a:srgbClr val="C00000"/>
                </a:solidFill>
                <a:latin typeface="Times New Roman" pitchFamily="18" charset="0"/>
                <a:cs typeface="Times New Roman" pitchFamily="18" charset="0"/>
              </a:rPr>
              <a:t>The Castle of Otranto by Horace Walpole</a:t>
            </a:r>
          </a:p>
          <a:p>
            <a:pPr marL="2286000">
              <a:buNone/>
            </a:pPr>
            <a:r>
              <a:rPr lang="en-US" sz="2100" dirty="0" smtClean="0">
                <a:latin typeface="Times New Roman" pitchFamily="18" charset="0"/>
                <a:cs typeface="Times New Roman" pitchFamily="18" charset="0"/>
              </a:rPr>
              <a:t> Driven by insatiable greed, Lord Manfred sets into motion a tragic story of reveal that always comes too late. Published in 1764, </a:t>
            </a:r>
            <a:r>
              <a:rPr lang="en-US" sz="2100" i="1" dirty="0" smtClean="0">
                <a:latin typeface="Times New Roman" pitchFamily="18" charset="0"/>
                <a:cs typeface="Times New Roman" pitchFamily="18" charset="0"/>
              </a:rPr>
              <a:t>The Castle of Otranto</a:t>
            </a:r>
            <a:r>
              <a:rPr lang="en-US" sz="2100" dirty="0" smtClean="0">
                <a:latin typeface="Times New Roman" pitchFamily="18" charset="0"/>
                <a:cs typeface="Times New Roman" pitchFamily="18" charset="0"/>
              </a:rPr>
              <a:t> is considered the English first gothic novel</a:t>
            </a:r>
          </a:p>
          <a:p>
            <a:pPr marL="2286000">
              <a:buNone/>
            </a:pPr>
            <a:endParaRPr lang="en-US" sz="2100" dirty="0" smtClean="0">
              <a:latin typeface="Times New Roman" pitchFamily="18" charset="0"/>
              <a:cs typeface="Times New Roman" pitchFamily="18" charset="0"/>
            </a:endParaRPr>
          </a:p>
          <a:p>
            <a:pPr marL="0">
              <a:buNone/>
            </a:pPr>
            <a:r>
              <a:rPr lang="en-US" b="1" dirty="0" smtClean="0">
                <a:solidFill>
                  <a:srgbClr val="C00000"/>
                </a:solidFill>
                <a:latin typeface="Times New Roman" pitchFamily="18" charset="0"/>
                <a:cs typeface="Times New Roman" pitchFamily="18" charset="0"/>
              </a:rPr>
              <a:t>The Mysteries of </a:t>
            </a:r>
            <a:r>
              <a:rPr lang="en-US" b="1" dirty="0" err="1" smtClean="0">
                <a:solidFill>
                  <a:srgbClr val="C00000"/>
                </a:solidFill>
                <a:latin typeface="Times New Roman" pitchFamily="18" charset="0"/>
                <a:cs typeface="Times New Roman" pitchFamily="18" charset="0"/>
              </a:rPr>
              <a:t>Udolpho</a:t>
            </a:r>
            <a:r>
              <a:rPr lang="en-US" b="1" dirty="0" smtClean="0">
                <a:solidFill>
                  <a:srgbClr val="C00000"/>
                </a:solidFill>
                <a:latin typeface="Times New Roman" pitchFamily="18" charset="0"/>
                <a:cs typeface="Times New Roman" pitchFamily="18" charset="0"/>
              </a:rPr>
              <a:t> by Ann Radcliffe</a:t>
            </a:r>
          </a:p>
          <a:p>
            <a:pPr marL="2286000">
              <a:buNone/>
            </a:pPr>
            <a:r>
              <a:rPr lang="en-US" sz="2100" dirty="0" smtClean="0">
                <a:latin typeface="Times New Roman" pitchFamily="18" charset="0"/>
                <a:cs typeface="Times New Roman" pitchFamily="18" charset="0"/>
              </a:rPr>
              <a:t>A Cinderella-like story with dark roots </a:t>
            </a:r>
            <a:r>
              <a:rPr lang="en-US" sz="2100" i="1" dirty="0" smtClean="0">
                <a:latin typeface="Times New Roman" pitchFamily="18" charset="0"/>
                <a:cs typeface="Times New Roman" pitchFamily="18" charset="0"/>
              </a:rPr>
              <a:t>The Mysteries of </a:t>
            </a:r>
            <a:r>
              <a:rPr lang="en-US" sz="2100" i="1" dirty="0" err="1" smtClean="0">
                <a:latin typeface="Times New Roman" pitchFamily="18" charset="0"/>
                <a:cs typeface="Times New Roman" pitchFamily="18" charset="0"/>
              </a:rPr>
              <a:t>Udolph</a:t>
            </a:r>
            <a:r>
              <a:rPr lang="en-US" sz="2100" dirty="0" err="1" smtClean="0">
                <a:latin typeface="Times New Roman" pitchFamily="18" charset="0"/>
                <a:cs typeface="Times New Roman" pitchFamily="18" charset="0"/>
              </a:rPr>
              <a:t>o</a:t>
            </a:r>
            <a:r>
              <a:rPr lang="en-US" sz="2100" dirty="0" smtClean="0">
                <a:latin typeface="Times New Roman" pitchFamily="18" charset="0"/>
                <a:cs typeface="Times New Roman" pitchFamily="18" charset="0"/>
              </a:rPr>
              <a:t> is the fourth novel from author Ann Radcliffe. Published in 1794, the plot follows a suffering orphan, entrapped by her uncle and denied her inheritance and left to investigate the mysterious happenings from inside the castle.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pic>
        <p:nvPicPr>
          <p:cNvPr id="19460" name="Picture 4"/>
          <p:cNvPicPr>
            <a:picLocks noChangeAspect="1" noChangeArrowheads="1"/>
          </p:cNvPicPr>
          <p:nvPr/>
        </p:nvPicPr>
        <p:blipFill>
          <a:blip r:embed="rId2" cstate="print"/>
          <a:srcRect/>
          <a:stretch>
            <a:fillRect/>
          </a:stretch>
        </p:blipFill>
        <p:spPr bwMode="auto">
          <a:xfrm>
            <a:off x="609600" y="2209800"/>
            <a:ext cx="1524000" cy="1524000"/>
          </a:xfrm>
          <a:prstGeom prst="rect">
            <a:avLst/>
          </a:prstGeom>
          <a:noFill/>
          <a:ln w="9525">
            <a:noFill/>
            <a:miter lim="800000"/>
            <a:headEnd/>
            <a:tailEnd/>
          </a:ln>
        </p:spPr>
      </p:pic>
      <p:pic>
        <p:nvPicPr>
          <p:cNvPr id="19461" name="Picture 5"/>
          <p:cNvPicPr>
            <a:picLocks noChangeAspect="1" noChangeArrowheads="1"/>
          </p:cNvPicPr>
          <p:nvPr/>
        </p:nvPicPr>
        <p:blipFill>
          <a:blip r:embed="rId3" cstate="print"/>
          <a:srcRect/>
          <a:stretch>
            <a:fillRect/>
          </a:stretch>
        </p:blipFill>
        <p:spPr bwMode="auto">
          <a:xfrm>
            <a:off x="609600" y="4356180"/>
            <a:ext cx="1447800" cy="217025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rgbClr val="C00000"/>
                </a:solidFill>
                <a:latin typeface="Chiller" pitchFamily="82" charset="0"/>
              </a:rPr>
              <a:t>Must-Read Horror Classics</a:t>
            </a:r>
            <a:endParaRPr lang="en-US" sz="3000" dirty="0">
              <a:solidFill>
                <a:srgbClr val="C00000"/>
              </a:solidFill>
              <a:latin typeface="Chiller" pitchFamily="82" charset="0"/>
            </a:endParaRPr>
          </a:p>
        </p:txBody>
      </p:sp>
      <p:sp>
        <p:nvSpPr>
          <p:cNvPr id="3" name="Content Placeholder 2"/>
          <p:cNvSpPr>
            <a:spLocks noGrp="1"/>
          </p:cNvSpPr>
          <p:nvPr>
            <p:ph idx="1"/>
          </p:nvPr>
        </p:nvSpPr>
        <p:spPr>
          <a:xfrm>
            <a:off x="457200" y="1600200"/>
            <a:ext cx="8534400" cy="4953000"/>
          </a:xfrm>
        </p:spPr>
        <p:txBody>
          <a:bodyPr>
            <a:noAutofit/>
          </a:bodyPr>
          <a:lstStyle/>
          <a:p>
            <a:pPr marL="0" lvl="2" indent="-274320">
              <a:buNone/>
            </a:pPr>
            <a:r>
              <a:rPr lang="en-US" sz="2800" b="1" dirty="0" smtClean="0">
                <a:solidFill>
                  <a:srgbClr val="C00000"/>
                </a:solidFill>
                <a:latin typeface="Times New Roman" pitchFamily="18" charset="0"/>
                <a:cs typeface="Times New Roman" pitchFamily="18" charset="0"/>
              </a:rPr>
              <a:t>Rebecca by Daphne Du </a:t>
            </a:r>
            <a:r>
              <a:rPr lang="en-US" sz="2800" b="1" dirty="0" err="1" smtClean="0">
                <a:solidFill>
                  <a:srgbClr val="C00000"/>
                </a:solidFill>
                <a:latin typeface="Times New Roman" pitchFamily="18" charset="0"/>
                <a:cs typeface="Times New Roman" pitchFamily="18" charset="0"/>
              </a:rPr>
              <a:t>Maurier</a:t>
            </a:r>
            <a:endParaRPr lang="en-US" sz="2800" b="1" dirty="0" smtClean="0">
              <a:solidFill>
                <a:srgbClr val="C00000"/>
              </a:solidFill>
              <a:latin typeface="Times New Roman" pitchFamily="18" charset="0"/>
              <a:cs typeface="Times New Roman" pitchFamily="18" charset="0"/>
            </a:endParaRPr>
          </a:p>
          <a:p>
            <a:pPr marL="2011680">
              <a:buNone/>
            </a:pPr>
            <a:r>
              <a:rPr lang="en-US" sz="2100" dirty="0" smtClean="0">
                <a:latin typeface="Times New Roman" pitchFamily="18" charset="0"/>
                <a:cs typeface="Times New Roman" pitchFamily="18" charset="0"/>
              </a:rPr>
              <a:t>Best recognized as one of Alfred Hitchcock's classic flicks, </a:t>
            </a:r>
            <a:r>
              <a:rPr lang="en-US" sz="2100" i="1" dirty="0" smtClean="0">
                <a:latin typeface="Times New Roman" pitchFamily="18" charset="0"/>
                <a:cs typeface="Times New Roman" pitchFamily="18" charset="0"/>
              </a:rPr>
              <a:t>Rebecca</a:t>
            </a:r>
            <a:r>
              <a:rPr lang="en-US" sz="2100" dirty="0" smtClean="0">
                <a:latin typeface="Times New Roman" pitchFamily="18" charset="0"/>
                <a:cs typeface="Times New Roman" pitchFamily="18" charset="0"/>
              </a:rPr>
              <a:t> is Daphne du </a:t>
            </a:r>
            <a:r>
              <a:rPr lang="en-US" sz="2100" dirty="0" err="1" smtClean="0">
                <a:latin typeface="Times New Roman" pitchFamily="18" charset="0"/>
                <a:cs typeface="Times New Roman" pitchFamily="18" charset="0"/>
              </a:rPr>
              <a:t>Maurier's</a:t>
            </a:r>
            <a:r>
              <a:rPr lang="en-US" sz="2100" dirty="0" smtClean="0">
                <a:latin typeface="Times New Roman" pitchFamily="18" charset="0"/>
                <a:cs typeface="Times New Roman" pitchFamily="18" charset="0"/>
              </a:rPr>
              <a:t> story of a lingering influence of a dead woman over a household, inflated by a devoted housekeeper. Though paranormal activity is entirely absent from the book, the powerful manipulation of villain Mrs. Danvers is near psychotic and enough to make the heroine teeter on insanity. </a:t>
            </a:r>
            <a:r>
              <a:rPr lang="en-US" sz="2400" dirty="0" smtClean="0"/>
              <a:t/>
            </a:r>
            <a:br>
              <a:rPr lang="en-US" sz="2400" dirty="0" smtClean="0"/>
            </a:br>
            <a:endParaRPr lang="en-US" sz="2400" dirty="0"/>
          </a:p>
        </p:txBody>
      </p:sp>
      <p:pic>
        <p:nvPicPr>
          <p:cNvPr id="23554" name="Picture 2"/>
          <p:cNvPicPr>
            <a:picLocks noChangeAspect="1" noChangeArrowheads="1"/>
          </p:cNvPicPr>
          <p:nvPr/>
        </p:nvPicPr>
        <p:blipFill>
          <a:blip r:embed="rId2" cstate="print"/>
          <a:srcRect/>
          <a:stretch>
            <a:fillRect/>
          </a:stretch>
        </p:blipFill>
        <p:spPr bwMode="auto">
          <a:xfrm>
            <a:off x="533400" y="2209800"/>
            <a:ext cx="1524000" cy="2352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55784" cy="68580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What is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lstStyle/>
          <a:p>
            <a:pPr>
              <a:buNone/>
            </a:pPr>
            <a:r>
              <a:rPr lang="en-US" b="1" dirty="0" smtClean="0">
                <a:solidFill>
                  <a:srgbClr val="C00000"/>
                </a:solidFill>
                <a:effectLst>
                  <a:outerShdw dist="50800" dir="2700000" algn="l" rotWithShape="0">
                    <a:prstClr val="black"/>
                  </a:outerShdw>
                </a:effectLst>
                <a:latin typeface="Franklin Gothic Medium" pitchFamily="34" charset="0"/>
              </a:rPr>
              <a:t>In his 1982 horror anthology </a:t>
            </a:r>
            <a:r>
              <a:rPr lang="en-US" b="1" i="1" dirty="0" smtClean="0">
                <a:solidFill>
                  <a:srgbClr val="C00000"/>
                </a:solidFill>
                <a:effectLst>
                  <a:outerShdw dist="50800" dir="2700000" algn="l" rotWithShape="0">
                    <a:prstClr val="black"/>
                  </a:outerShdw>
                </a:effectLst>
                <a:latin typeface="Franklin Gothic Medium" pitchFamily="34" charset="0"/>
              </a:rPr>
              <a:t>Prime Evil,</a:t>
            </a:r>
            <a:r>
              <a:rPr lang="en-US" b="1" dirty="0" smtClean="0">
                <a:solidFill>
                  <a:srgbClr val="C00000"/>
                </a:solidFill>
                <a:effectLst>
                  <a:outerShdw dist="50800" dir="2700000" algn="l" rotWithShape="0">
                    <a:prstClr val="black"/>
                  </a:outerShdw>
                </a:effectLst>
                <a:latin typeface="Franklin Gothic Medium" pitchFamily="34" charset="0"/>
              </a:rPr>
              <a:t> author Douglas Winter stated, </a:t>
            </a:r>
          </a:p>
          <a:p>
            <a:pPr algn="ctr">
              <a:buNone/>
            </a:pPr>
            <a:r>
              <a:rPr lang="en-US" dirty="0" smtClean="0">
                <a:latin typeface="Franklin Gothic Medium" pitchFamily="34" charset="0"/>
              </a:rPr>
              <a:t>"Horror is not a genre, like the mystery or science fiction or the western. It is not a kind of fiction, meant to be confined to the ghetto of a special shelf in libraries or bookstores. Horror is an emotion."</a:t>
            </a:r>
            <a:endParaRPr lang="en-US" dirty="0">
              <a:latin typeface="Franklin Gothic Medium"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31000" contrast="-52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What is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C00000"/>
                </a:solidFill>
                <a:effectLst>
                  <a:outerShdw dist="50800" dir="2700000" algn="l" rotWithShape="0">
                    <a:prstClr val="black"/>
                  </a:outerShdw>
                </a:effectLst>
                <a:latin typeface="Franklin Gothic Medium" pitchFamily="34" charset="0"/>
              </a:rPr>
              <a:t>Horror literature evokes the necessary atmosphere and sense of emotional dread by tapping into who we are as readers -- as people. </a:t>
            </a:r>
          </a:p>
          <a:p>
            <a:r>
              <a:rPr lang="en-US" b="1" dirty="0" smtClean="0">
                <a:solidFill>
                  <a:srgbClr val="C00000"/>
                </a:solidFill>
                <a:effectLst>
                  <a:outerShdw dist="50800" dir="2700000" algn="l" rotWithShape="0">
                    <a:prstClr val="black"/>
                  </a:outerShdw>
                </a:effectLst>
                <a:latin typeface="Franklin Gothic Medium" pitchFamily="34" charset="0"/>
              </a:rPr>
              <a:t>It speaks of the human condition and forcibly reminds us of how little we actually know and understand.</a:t>
            </a:r>
          </a:p>
          <a:p>
            <a:pPr lvl="1"/>
            <a:r>
              <a:rPr lang="en-US" dirty="0" smtClean="0">
                <a:latin typeface="Franklin Gothic Medium" pitchFamily="34" charset="0"/>
              </a:rPr>
              <a:t>Give examples of what we are afraid of as children (i.e. monster under the bed)</a:t>
            </a:r>
          </a:p>
          <a:p>
            <a:pPr lvl="1"/>
            <a:r>
              <a:rPr lang="en-US" dirty="0" smtClean="0">
                <a:latin typeface="Franklin Gothic Medium" pitchFamily="34" charset="0"/>
              </a:rPr>
              <a:t>Give examples of what we are afraid of as adults (i.e. death of a loved one)</a:t>
            </a:r>
          </a:p>
          <a:p>
            <a:r>
              <a:rPr lang="en-US" b="1" dirty="0" smtClean="0">
                <a:solidFill>
                  <a:srgbClr val="C00000"/>
                </a:solidFill>
                <a:effectLst>
                  <a:outerShdw dist="50800" dir="2700000" algn="l" rotWithShape="0">
                    <a:prstClr val="black"/>
                  </a:outerShdw>
                </a:effectLst>
                <a:latin typeface="Franklin Gothic Medium" pitchFamily="34" charset="0"/>
              </a:rPr>
              <a:t>Horror, by nature, is a personal touch -- an intrusion into our comfort levels.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What is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C00000"/>
                </a:solidFill>
                <a:effectLst>
                  <a:outerShdw dist="50800" dir="2700000" algn="l" rotWithShape="0">
                    <a:prstClr val="black"/>
                  </a:outerShdw>
                </a:effectLst>
                <a:latin typeface="Franklin Gothic Medium" pitchFamily="34" charset="0"/>
              </a:rPr>
              <a:t>Robert </a:t>
            </a:r>
            <a:r>
              <a:rPr lang="en-US" b="1" dirty="0" err="1" smtClean="0">
                <a:solidFill>
                  <a:srgbClr val="C00000"/>
                </a:solidFill>
                <a:effectLst>
                  <a:outerShdw dist="50800" dir="2700000" algn="l" rotWithShape="0">
                    <a:prstClr val="black"/>
                  </a:outerShdw>
                </a:effectLst>
                <a:latin typeface="Franklin Gothic Medium" pitchFamily="34" charset="0"/>
              </a:rPr>
              <a:t>McCammon</a:t>
            </a:r>
            <a:r>
              <a:rPr lang="en-US" b="1" dirty="0" smtClean="0">
                <a:solidFill>
                  <a:srgbClr val="C00000"/>
                </a:solidFill>
                <a:effectLst>
                  <a:outerShdw dist="50800" dir="2700000" algn="l" rotWithShape="0">
                    <a:prstClr val="black"/>
                  </a:outerShdw>
                </a:effectLst>
                <a:latin typeface="Franklin Gothic Medium" pitchFamily="34" charset="0"/>
              </a:rPr>
              <a:t>, one of the founders of the Horror Writers Association, said, </a:t>
            </a:r>
          </a:p>
          <a:p>
            <a:pPr algn="ctr">
              <a:buNone/>
            </a:pPr>
            <a:r>
              <a:rPr lang="en-US" dirty="0" smtClean="0">
                <a:effectLst>
                  <a:outerShdw blurRad="50800" dist="50800" dir="5400000" algn="ctr" rotWithShape="0">
                    <a:schemeClr val="bg1"/>
                  </a:outerShdw>
                </a:effectLst>
                <a:latin typeface="Franklin Gothic Medium" pitchFamily="34" charset="0"/>
              </a:rPr>
              <a:t>"Horror fiction upsets apple carts, burns old buildings, and stampedes the horses; it questions and yearns for answers, and it takes nothing for granted. It's not safe, and it probably rots your teeth, too. Horror fiction can be a guide through a nightmare world, entered freely and by the reader's own will. And since horror can be many, many things and go in many, many directions, that guided nightmare ride can shock, educate, illuminate, threaten, shriek, and whisper before it lets the readers loose." </a:t>
            </a:r>
          </a:p>
          <a:p>
            <a:pPr algn="ctr">
              <a:buNone/>
            </a:pPr>
            <a:r>
              <a:rPr lang="en-US" dirty="0" smtClean="0">
                <a:effectLst>
                  <a:outerShdw blurRad="50800" dist="50800" dir="5400000" algn="ctr" rotWithShape="0">
                    <a:schemeClr val="bg1"/>
                  </a:outerShdw>
                </a:effectLst>
                <a:latin typeface="Franklin Gothic Medium" pitchFamily="34" charset="0"/>
              </a:rPr>
              <a:t>(</a:t>
            </a:r>
            <a:r>
              <a:rPr lang="en-US" i="1" dirty="0" smtClean="0">
                <a:effectLst>
                  <a:outerShdw blurRad="50800" dist="50800" dir="5400000" algn="ctr" rotWithShape="0">
                    <a:schemeClr val="bg1"/>
                  </a:outerShdw>
                </a:effectLst>
                <a:latin typeface="Franklin Gothic Medium" pitchFamily="34" charset="0"/>
              </a:rPr>
              <a:t>Twilight Zone Magazine,</a:t>
            </a:r>
            <a:r>
              <a:rPr lang="en-US" dirty="0" smtClean="0">
                <a:effectLst>
                  <a:outerShdw blurRad="50800" dist="50800" dir="5400000" algn="ctr" rotWithShape="0">
                    <a:schemeClr val="bg1"/>
                  </a:outerShdw>
                </a:effectLst>
                <a:latin typeface="Franklin Gothic Medium" pitchFamily="34" charset="0"/>
              </a:rPr>
              <a:t> Oct 1986)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grayscl/>
            <a:lum bright="12000" contrast="-4000"/>
          </a:blip>
          <a:srcRect/>
          <a:stretch>
            <a:fillRect/>
          </a:stretch>
        </p:blipFill>
        <p:spPr bwMode="auto">
          <a:xfrm>
            <a:off x="0" y="0"/>
            <a:ext cx="9236364" cy="68580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effectLst>
                  <a:innerShdw blurRad="63500" dist="50800" dir="2700000">
                    <a:prstClr val="black">
                      <a:alpha val="50000"/>
                    </a:prstClr>
                  </a:innerShdw>
                </a:effectLst>
                <a:latin typeface="Chiller" pitchFamily="82" charset="0"/>
              </a:rPr>
              <a:t>What is Horror Fiction?</a:t>
            </a:r>
            <a:endParaRPr lang="en-US" sz="9000" dirty="0">
              <a:solidFill>
                <a:srgbClr val="C00000"/>
              </a:solidFill>
              <a:effectLst>
                <a:innerShdw blurRad="63500" dist="50800" dir="2700000">
                  <a:prstClr val="black">
                    <a:alpha val="50000"/>
                  </a:prstClr>
                </a:innerShdw>
              </a:effectLst>
              <a:latin typeface="Chiller" pitchFamily="82" charset="0"/>
            </a:endParaRPr>
          </a:p>
        </p:txBody>
      </p:sp>
      <p:sp>
        <p:nvSpPr>
          <p:cNvPr id="3" name="Content Placeholder 2"/>
          <p:cNvSpPr>
            <a:spLocks noGrp="1"/>
          </p:cNvSpPr>
          <p:nvPr>
            <p:ph idx="1"/>
          </p:nvPr>
        </p:nvSpPr>
        <p:spPr/>
        <p:txBody>
          <a:bodyPr>
            <a:normAutofit/>
          </a:bodyPr>
          <a:lstStyle/>
          <a:p>
            <a:r>
              <a:rPr lang="en-US" b="1" dirty="0" smtClean="0">
                <a:solidFill>
                  <a:srgbClr val="C00000"/>
                </a:solidFill>
                <a:effectLst>
                  <a:outerShdw dist="50800" dir="2700000" algn="l" rotWithShape="0">
                    <a:prstClr val="black"/>
                  </a:outerShdw>
                </a:effectLst>
                <a:latin typeface="Franklin Gothic Medium" pitchFamily="34" charset="0"/>
                <a:cs typeface="Aharoni" pitchFamily="2" charset="-79"/>
              </a:rPr>
              <a:t>Horror writing delves deep inside and forces us to confront who we are, to examine what we are afraid of, and to wonder what lies ahead down the road of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C00000"/>
                </a:solidFill>
                <a:effectLst>
                  <a:outerShdw dist="50800" dir="2700000" algn="l" rotWithShape="0">
                    <a:prstClr val="black"/>
                  </a:outerShdw>
                </a:effectLst>
                <a:latin typeface="Franklin Gothic Medium" pitchFamily="34" charset="0"/>
              </a:rPr>
              <a:t>The following is not a comprehensive list, and there are several different opinions on what are the true sub-genres of horror fiction, but this list will give you a general idea. There will be much 		   crossover between the sub-genres, so 	          there really isn’t a wrong 		    categorization. </a:t>
            </a:r>
          </a:p>
          <a:p>
            <a:pPr>
              <a:buNone/>
            </a:pPr>
            <a:endParaRPr lang="en-US" dirty="0" smtClean="0">
              <a:latin typeface="Franklin Gothic Medium" pitchFamily="34" charset="0"/>
            </a:endParaRPr>
          </a:p>
          <a:p>
            <a:pPr marL="0">
              <a:buNone/>
            </a:pPr>
            <a:r>
              <a:rPr lang="en-US" dirty="0" smtClean="0">
                <a:latin typeface="Franklin Gothic Medium" pitchFamily="34" charset="0"/>
              </a:rPr>
              <a:t>For each sub-genre here, think of  		         s some books or movies you’ve read or 		 seen that fall into that category…</a:t>
            </a:r>
          </a:p>
          <a:p>
            <a:pPr marL="0" indent="0">
              <a:buNone/>
            </a:pPr>
            <a:endParaRPr lang="en-US" dirty="0" smtClean="0">
              <a:solidFill>
                <a:srgbClr val="C00000"/>
              </a:solidFill>
            </a:endParaRPr>
          </a:p>
        </p:txBody>
      </p:sp>
      <p:pic>
        <p:nvPicPr>
          <p:cNvPr id="25602" name="Picture 2"/>
          <p:cNvPicPr>
            <a:picLocks noChangeAspect="1" noChangeArrowheads="1"/>
          </p:cNvPicPr>
          <p:nvPr/>
        </p:nvPicPr>
        <p:blipFill>
          <a:blip r:embed="rId2" cstate="print"/>
          <a:srcRect/>
          <a:stretch>
            <a:fillRect/>
          </a:stretch>
        </p:blipFill>
        <p:spPr bwMode="auto">
          <a:xfrm>
            <a:off x="6553200" y="2971800"/>
            <a:ext cx="2219325" cy="32855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5943600" y="1371600"/>
            <a:ext cx="3200400" cy="32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4343400"/>
            <a:ext cx="3189817" cy="25146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REALISTIC HORROR SUB-GENRES:</a:t>
            </a:r>
          </a:p>
          <a:p>
            <a:pPr marL="0" lvl="0" indent="0">
              <a:buNone/>
            </a:pPr>
            <a:r>
              <a:rPr lang="en-US" b="1" dirty="0" smtClean="0">
                <a:solidFill>
                  <a:srgbClr val="C00000"/>
                </a:solidFill>
                <a:effectLst>
                  <a:outerShdw dist="50800" dir="2700000" algn="l" rotWithShape="0">
                    <a:prstClr val="black"/>
                  </a:outerShdw>
                </a:effectLst>
                <a:latin typeface="Franklin Gothic Medium" pitchFamily="34" charset="0"/>
              </a:rPr>
              <a:t>Dark Fiction</a:t>
            </a:r>
          </a:p>
          <a:p>
            <a:pPr marL="457200" lvl="1" indent="-274320"/>
            <a:r>
              <a:rPr lang="en-US" dirty="0" smtClean="0">
                <a:solidFill>
                  <a:schemeClr val="tx1">
                    <a:lumMod val="95000"/>
                  </a:schemeClr>
                </a:solidFill>
                <a:latin typeface="Franklin Gothic Medium" pitchFamily="34" charset="0"/>
              </a:rPr>
              <a:t>fiction with malevolence and darkness being the prevalent idea but without fantastic elements</a:t>
            </a:r>
          </a:p>
          <a:p>
            <a:pPr marL="0" lvl="0" indent="0">
              <a:buNone/>
            </a:pPr>
            <a:r>
              <a:rPr lang="en-US" b="1" dirty="0" smtClean="0">
                <a:solidFill>
                  <a:srgbClr val="C00000"/>
                </a:solidFill>
                <a:effectLst>
                  <a:outerShdw dist="50800" dir="2700000" algn="l" rotWithShape="0">
                    <a:prstClr val="black"/>
                  </a:outerShdw>
                </a:effectLst>
                <a:latin typeface="Franklin Gothic Medium" pitchFamily="34" charset="0"/>
              </a:rPr>
              <a:t>Dark Suspense/Thriller </a:t>
            </a:r>
          </a:p>
          <a:p>
            <a:pPr marL="457200" lvl="1" indent="-274320">
              <a:buFont typeface="Wingdings" pitchFamily="2" charset="2"/>
              <a:buChar char="§"/>
            </a:pPr>
            <a:r>
              <a:rPr lang="en-US" dirty="0" smtClean="0">
                <a:solidFill>
                  <a:schemeClr val="tx1">
                    <a:lumMod val="95000"/>
                  </a:schemeClr>
                </a:solidFill>
                <a:latin typeface="Franklin Gothic Medium" pitchFamily="34" charset="0"/>
              </a:rPr>
              <a:t>no supernatural elements, but a constant sense of threat 			coming from an outside menace</a:t>
            </a:r>
          </a:p>
          <a:p>
            <a:pPr marL="2743200" lvl="1" indent="-274320">
              <a:buFont typeface="Wingdings" pitchFamily="2" charset="2"/>
              <a:buChar char="§"/>
            </a:pPr>
            <a:r>
              <a:rPr lang="en-US" dirty="0" smtClean="0">
                <a:solidFill>
                  <a:schemeClr val="tx1">
                    <a:lumMod val="95000"/>
                  </a:schemeClr>
                </a:solidFill>
                <a:latin typeface="Franklin Gothic Medium" pitchFamily="34" charset="0"/>
              </a:rPr>
              <a:t>may become more mystery when 	 there is a strong investigative angle,      or may be come more thriller when adding action and adventure </a:t>
            </a:r>
          </a:p>
          <a:p>
            <a:pPr marL="0" indent="0">
              <a:buNone/>
            </a:pPr>
            <a:endParaRPr lang="en-US" dirty="0" smtClean="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888611" y="1524000"/>
            <a:ext cx="3255390" cy="2438400"/>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0" y="5295900"/>
            <a:ext cx="2924175" cy="15621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5486400" y="4472608"/>
            <a:ext cx="3657600" cy="238539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9000" dirty="0" smtClean="0">
                <a:solidFill>
                  <a:srgbClr val="C00000"/>
                </a:solidFill>
                <a:latin typeface="Chiller" pitchFamily="82" charset="0"/>
              </a:rPr>
              <a:t>Types of Horror Fiction</a:t>
            </a:r>
            <a:endParaRPr lang="en-US" sz="9000" dirty="0">
              <a:solidFill>
                <a:srgbClr val="C00000"/>
              </a:solidFill>
              <a:latin typeface="Chiller" pitchFamily="82" charset="0"/>
            </a:endParaRPr>
          </a:p>
        </p:txBody>
      </p:sp>
      <p:sp>
        <p:nvSpPr>
          <p:cNvPr id="3" name="Content Placeholder 2"/>
          <p:cNvSpPr>
            <a:spLocks noGrp="1"/>
          </p:cNvSpPr>
          <p:nvPr>
            <p:ph idx="1"/>
          </p:nvPr>
        </p:nvSpPr>
        <p:spPr/>
        <p:txBody>
          <a:bodyPr>
            <a:normAutofit/>
          </a:bodyPr>
          <a:lstStyle/>
          <a:p>
            <a:pPr marL="0" indent="0">
              <a:buNone/>
            </a:pPr>
            <a:r>
              <a:rPr lang="en-US" b="1" u="sng" dirty="0" smtClean="0">
                <a:solidFill>
                  <a:srgbClr val="C00000"/>
                </a:solidFill>
                <a:effectLst>
                  <a:outerShdw dist="50800" dir="2700000" algn="l" rotWithShape="0">
                    <a:prstClr val="black"/>
                  </a:outerShdw>
                </a:effectLst>
                <a:latin typeface="Franklin Gothic Medium" pitchFamily="34" charset="0"/>
              </a:rPr>
              <a:t>REALISTIC HORROR SUB-GENRES:</a:t>
            </a:r>
          </a:p>
          <a:p>
            <a:pPr marL="265176" lvl="2">
              <a:buNone/>
            </a:pPr>
            <a:r>
              <a:rPr lang="en-US" sz="2800" b="1" dirty="0" smtClean="0">
                <a:solidFill>
                  <a:srgbClr val="C00000"/>
                </a:solidFill>
                <a:effectLst>
                  <a:outerShdw dist="50800" dir="2700000" algn="l" rotWithShape="0">
                    <a:prstClr val="black"/>
                  </a:outerShdw>
                </a:effectLst>
                <a:latin typeface="Franklin Gothic Medium" pitchFamily="34" charset="0"/>
              </a:rPr>
              <a:t>Noir</a:t>
            </a:r>
          </a:p>
          <a:p>
            <a:pPr marL="457200" lvl="2">
              <a:buFont typeface="Wingdings" pitchFamily="2" charset="2"/>
              <a:buChar char="§"/>
            </a:pPr>
            <a:r>
              <a:rPr lang="en-US" sz="2400" dirty="0" smtClean="0">
                <a:solidFill>
                  <a:schemeClr val="tx1">
                    <a:lumMod val="95000"/>
                  </a:schemeClr>
                </a:solidFill>
                <a:latin typeface="Franklin Gothic Medium" pitchFamily="34" charset="0"/>
              </a:rPr>
              <a:t>set in an urban underworld of crime and moral ambiguity</a:t>
            </a:r>
          </a:p>
          <a:p>
            <a:pPr marL="457200" lvl="2">
              <a:buFont typeface="Wingdings" pitchFamily="2" charset="2"/>
              <a:buChar char="§"/>
            </a:pPr>
            <a:r>
              <a:rPr lang="en-US" sz="2400" dirty="0" smtClean="0">
                <a:solidFill>
                  <a:schemeClr val="tx1">
                    <a:lumMod val="95000"/>
                  </a:schemeClr>
                </a:solidFill>
                <a:latin typeface="Franklin Gothic Medium" pitchFamily="34" charset="0"/>
              </a:rPr>
              <a:t>dark, cynical, paranoid themes of corruption, violence, and revenge</a:t>
            </a:r>
          </a:p>
          <a:p>
            <a:pPr marL="457200" lvl="2">
              <a:buFont typeface="Wingdings" pitchFamily="2" charset="2"/>
              <a:buChar char="§"/>
            </a:pPr>
            <a:r>
              <a:rPr lang="en-US" sz="2400" dirty="0" smtClean="0">
                <a:solidFill>
                  <a:schemeClr val="tx1">
                    <a:lumMod val="95000"/>
                  </a:schemeClr>
                </a:solidFill>
                <a:latin typeface="Franklin Gothic Medium" pitchFamily="34" charset="0"/>
              </a:rPr>
              <a:t>set in dingy realism</a:t>
            </a:r>
          </a:p>
          <a:p>
            <a:pPr marL="265176" lvl="2">
              <a:buNone/>
            </a:pPr>
            <a:r>
              <a:rPr lang="en-US" sz="2800" b="1" dirty="0" smtClean="0">
                <a:solidFill>
                  <a:srgbClr val="C00000"/>
                </a:solidFill>
                <a:effectLst>
                  <a:outerShdw dist="50800" dir="2700000" algn="l" rotWithShape="0">
                    <a:prstClr val="black"/>
                  </a:outerShdw>
                </a:effectLst>
                <a:latin typeface="Franklin Gothic Medium" pitchFamily="34" charset="0"/>
              </a:rPr>
              <a:t>Psychological Horror</a:t>
            </a:r>
          </a:p>
          <a:p>
            <a:pPr marL="457200" lvl="2">
              <a:buFont typeface="Wingdings" pitchFamily="2" charset="2"/>
              <a:buChar char="§"/>
            </a:pPr>
            <a:r>
              <a:rPr lang="en-US" sz="2400" dirty="0" smtClean="0">
                <a:solidFill>
                  <a:schemeClr val="tx1">
                    <a:lumMod val="95000"/>
                  </a:schemeClr>
                </a:solidFill>
                <a:latin typeface="Franklin Gothic Medium" pitchFamily="34" charset="0"/>
              </a:rPr>
              <a:t>based on the disturbed human psyche</a:t>
            </a:r>
          </a:p>
          <a:p>
            <a:pPr marL="457200" lvl="2">
              <a:buFont typeface="Wingdings" pitchFamily="2" charset="2"/>
              <a:buChar char="§"/>
            </a:pPr>
            <a:r>
              <a:rPr lang="en-US" sz="2400" dirty="0" smtClean="0">
                <a:solidFill>
                  <a:schemeClr val="tx1">
                    <a:lumMod val="95000"/>
                  </a:schemeClr>
                </a:solidFill>
                <a:latin typeface="Franklin Gothic Medium" pitchFamily="34" charset="0"/>
              </a:rPr>
              <a:t>usually set in realism, but can 				 cross the line into the supernatural</a:t>
            </a:r>
          </a:p>
          <a:p>
            <a:pPr marL="0" indent="0">
              <a:buNone/>
            </a:pPr>
            <a:endParaRPr lang="en-US" dirty="0" smtClean="0">
              <a:solidFill>
                <a:srgbClr val="C00000"/>
              </a:solidFill>
              <a:latin typeface="Franklin Gothic Medium"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hiller 3">
      <a:majorFont>
        <a:latin typeface="Chiller"/>
        <a:ea typeface=""/>
        <a:cs typeface=""/>
      </a:majorFont>
      <a:minorFont>
        <a:latin typeface="Elephant"/>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428</TotalTime>
  <Words>1195</Words>
  <Application>Microsoft Office PowerPoint</Application>
  <PresentationFormat>On-screen Show (4:3)</PresentationFormat>
  <Paragraphs>192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Horror  as a Genre </vt:lpstr>
      <vt:lpstr>What is Horror Fiction?</vt:lpstr>
      <vt:lpstr>What is Horror Fiction?</vt:lpstr>
      <vt:lpstr>What is Horror Fiction?</vt:lpstr>
      <vt:lpstr>What is Horror Fiction?</vt:lpstr>
      <vt:lpstr>What is Horror Fiction?</vt:lpstr>
      <vt:lpstr>Types of Horror Fiction</vt:lpstr>
      <vt:lpstr>Types of Horror Fiction</vt:lpstr>
      <vt:lpstr>Types of Horror Fiction</vt:lpstr>
      <vt:lpstr>Types of Horror Fiction</vt:lpstr>
      <vt:lpstr>Types of Horror Fiction</vt:lpstr>
      <vt:lpstr>Types of Horror Fiction</vt:lpstr>
      <vt:lpstr>Types of Horror Fiction</vt:lpstr>
      <vt:lpstr>Types of Horror Fiction</vt:lpstr>
      <vt:lpstr>A Few Popular Horror Movies</vt:lpstr>
      <vt:lpstr>A Few Popular Horror Movies</vt:lpstr>
      <vt:lpstr>A Few Popular Horror Movies</vt:lpstr>
      <vt:lpstr>A Few Popular Horror Movies</vt:lpstr>
      <vt:lpstr>A Few Popular Horror Movies</vt:lpstr>
      <vt:lpstr>Some Top Horror Writers (a very subjective list)</vt:lpstr>
      <vt:lpstr>Some Top Horror Writers (a very subjective list)</vt:lpstr>
      <vt:lpstr>Some Top Horror Writers (a very subjective list)</vt:lpstr>
      <vt:lpstr>Some Top Horror Writers (a very subjective list)</vt:lpstr>
      <vt:lpstr>Some Top Horror Writers (a very subjective list)</vt:lpstr>
      <vt:lpstr>Must-Read Horror Classics</vt:lpstr>
      <vt:lpstr>Must-Read Horror Classics</vt:lpstr>
      <vt:lpstr>Must-Read Horror Classics</vt:lpstr>
      <vt:lpstr>Must-Read Horror Classics</vt:lpstr>
      <vt:lpstr>Must-Read Horror Classics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Stacie Brady</dc:creator>
  <cp:lastModifiedBy>User</cp:lastModifiedBy>
  <cp:revision>43</cp:revision>
  <dcterms:created xsi:type="dcterms:W3CDTF">2011-08-25T13:35:30Z</dcterms:created>
  <dcterms:modified xsi:type="dcterms:W3CDTF">2011-08-25T22:48:32Z</dcterms:modified>
</cp:coreProperties>
</file>