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35"/>
  </p:handoutMasterIdLst>
  <p:sldIdLst>
    <p:sldId id="256" r:id="rId2"/>
    <p:sldId id="284" r:id="rId3"/>
    <p:sldId id="258" r:id="rId4"/>
    <p:sldId id="260" r:id="rId5"/>
    <p:sldId id="264" r:id="rId6"/>
    <p:sldId id="265" r:id="rId7"/>
    <p:sldId id="259" r:id="rId8"/>
    <p:sldId id="257" r:id="rId9"/>
    <p:sldId id="269" r:id="rId10"/>
    <p:sldId id="272" r:id="rId11"/>
    <p:sldId id="261" r:id="rId12"/>
    <p:sldId id="262" r:id="rId13"/>
    <p:sldId id="266" r:id="rId14"/>
    <p:sldId id="263" r:id="rId15"/>
    <p:sldId id="270" r:id="rId16"/>
    <p:sldId id="273" r:id="rId17"/>
    <p:sldId id="268" r:id="rId18"/>
    <p:sldId id="274" r:id="rId19"/>
    <p:sldId id="271" r:id="rId20"/>
    <p:sldId id="275" r:id="rId21"/>
    <p:sldId id="278" r:id="rId22"/>
    <p:sldId id="285" r:id="rId23"/>
    <p:sldId id="286" r:id="rId24"/>
    <p:sldId id="288" r:id="rId25"/>
    <p:sldId id="289" r:id="rId26"/>
    <p:sldId id="290" r:id="rId27"/>
    <p:sldId id="291" r:id="rId28"/>
    <p:sldId id="293" r:id="rId29"/>
    <p:sldId id="292" r:id="rId30"/>
    <p:sldId id="280" r:id="rId31"/>
    <p:sldId id="282" r:id="rId32"/>
    <p:sldId id="281" r:id="rId33"/>
    <p:sldId id="283" r:id="rId34"/>
  </p:sldIdLst>
  <p:sldSz cx="9144000" cy="6858000" type="screen4x3"/>
  <p:notesSz cx="6858000" cy="92964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DBFF"/>
    <a:srgbClr val="CCCC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91" autoAdjust="0"/>
    <p:restoredTop sz="90929"/>
  </p:normalViewPr>
  <p:slideViewPr>
    <p:cSldViewPr>
      <p:cViewPr varScale="1">
        <p:scale>
          <a:sx n="67" d="100"/>
          <a:sy n="67" d="100"/>
        </p:scale>
        <p:origin x="-136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4DB892C-B3E4-4224-A9F6-69A44607C0FC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324EE8F-47C8-4908-91CA-6221CDEC04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780 w 21600"/>
                <a:gd name="T1" fmla="*/ 0 h 21231"/>
                <a:gd name="T2" fmla="*/ 4237 w 21600"/>
                <a:gd name="T3" fmla="*/ 3342 h 21231"/>
                <a:gd name="T4" fmla="*/ 0 w 21600"/>
                <a:gd name="T5" fmla="*/ 3342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DB06A1-922B-4DC4-BA1E-EF8D06926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92AA1-5FF2-4C35-B177-8C7CC7974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228600"/>
            <a:ext cx="21526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3055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89CB6-CC46-4DAB-BA4E-92773C4A4E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DC487-684F-4CF8-B747-27A406B211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FF01C-54E9-4A78-A986-9F389A4659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76400"/>
            <a:ext cx="42291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76400"/>
            <a:ext cx="42291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5F394-44F5-400C-B917-F457AE0A33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A26FA-897A-4737-A942-0715F066E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1BA27-6F17-474C-A7C6-81A42A741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364F8-DE05-4274-B0FB-0A733C86D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18F99-C9FE-4BD7-96D3-FA2A57C9C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A473D-C01C-4170-8182-DA0A98BC2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3399"/>
            </a:gs>
            <a:gs pos="100000">
              <a:schemeClr val="bg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610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D1BFB759-E4B6-4612-8291-CC3B552D4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76400"/>
            <a:ext cx="8610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BDB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BDBFF"/>
          </a:solidFill>
          <a:effectLst>
            <a:outerShdw blurRad="38100" dist="38100" dir="2700000" algn="tl">
              <a:srgbClr val="000000"/>
            </a:outerShdw>
          </a:effectLst>
          <a:latin typeface="PosterBodoni BT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BDBFF"/>
          </a:solidFill>
          <a:effectLst>
            <a:outerShdw blurRad="38100" dist="38100" dir="2700000" algn="tl">
              <a:srgbClr val="000000"/>
            </a:outerShdw>
          </a:effectLst>
          <a:latin typeface="PosterBodoni BT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BDBFF"/>
          </a:solidFill>
          <a:effectLst>
            <a:outerShdw blurRad="38100" dist="38100" dir="2700000" algn="tl">
              <a:srgbClr val="000000"/>
            </a:outerShdw>
          </a:effectLst>
          <a:latin typeface="PosterBodoni BT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BDBFF"/>
          </a:solidFill>
          <a:effectLst>
            <a:outerShdw blurRad="38100" dist="38100" dir="2700000" algn="tl">
              <a:srgbClr val="000000"/>
            </a:outerShdw>
          </a:effectLst>
          <a:latin typeface="PosterBodoni BT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DBDBFF"/>
          </a:solidFill>
          <a:effectLst>
            <a:outerShdw blurRad="38100" dist="38100" dir="2700000" algn="tl">
              <a:srgbClr val="000000"/>
            </a:outerShdw>
          </a:effectLst>
          <a:latin typeface="PosterBodoni BT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DBDBFF"/>
          </a:solidFill>
          <a:effectLst>
            <a:outerShdw blurRad="38100" dist="38100" dir="2700000" algn="tl">
              <a:srgbClr val="000000"/>
            </a:outerShdw>
          </a:effectLst>
          <a:latin typeface="PosterBodoni BT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DBDBFF"/>
          </a:solidFill>
          <a:effectLst>
            <a:outerShdw blurRad="38100" dist="38100" dir="2700000" algn="tl">
              <a:srgbClr val="000000"/>
            </a:outerShdw>
          </a:effectLst>
          <a:latin typeface="PosterBodoni BT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DBDBFF"/>
          </a:solidFill>
          <a:effectLst>
            <a:outerShdw blurRad="38100" dist="38100" dir="2700000" algn="tl">
              <a:srgbClr val="000000"/>
            </a:outerShdw>
          </a:effectLst>
          <a:latin typeface="PosterBodoni BT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CCFF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3813" y="762000"/>
            <a:ext cx="7772400" cy="2362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Benguiat Bk BT" pitchFamily="18" charset="0"/>
              </a:rPr>
              <a:t>The </a:t>
            </a:r>
            <a:br>
              <a:rPr lang="en-US" smtClean="0">
                <a:latin typeface="Benguiat Bk BT" pitchFamily="18" charset="0"/>
              </a:rPr>
            </a:br>
            <a:r>
              <a:rPr lang="en-US" smtClean="0">
                <a:latin typeface="Benguiat Bk BT" pitchFamily="18" charset="0"/>
              </a:rPr>
              <a:t>Multiparagraph </a:t>
            </a:r>
            <a:br>
              <a:rPr lang="en-US" smtClean="0">
                <a:latin typeface="Benguiat Bk BT" pitchFamily="18" charset="0"/>
              </a:rPr>
            </a:br>
            <a:r>
              <a:rPr lang="en-US" smtClean="0">
                <a:latin typeface="Benguiat Bk BT" pitchFamily="18" charset="0"/>
              </a:rPr>
              <a:t>Essay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Multiparagraph Essay Terminology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200400"/>
            <a:ext cx="8610600" cy="3657600"/>
          </a:xfrm>
        </p:spPr>
        <p:txBody>
          <a:bodyPr/>
          <a:lstStyle/>
          <a:p>
            <a:pPr marL="990600" lvl="1" indent="-533400" eaLnBrk="1" hangingPunct="1">
              <a:buFontTx/>
              <a:buNone/>
            </a:pPr>
            <a:r>
              <a:rPr lang="en-US" smtClean="0"/>
              <a:t>	The step in which you write your essay according to your topic/ sentence outline. This is a rough, fixable version of your essay, and you will have opportunities later to adjust, change, and rewrite it.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295400" y="2209800"/>
            <a:ext cx="655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>
                <a:latin typeface="PosterBodoni BT" pitchFamily="18" charset="0"/>
              </a:rPr>
              <a:t>7. First Draft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Multiparagraph Essay Terminology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200400"/>
            <a:ext cx="8610600" cy="3657600"/>
          </a:xfrm>
        </p:spPr>
        <p:txBody>
          <a:bodyPr/>
          <a:lstStyle/>
          <a:p>
            <a:pPr marL="990600" lvl="1" indent="-533400" eaLnBrk="1" hangingPunct="1">
              <a:buFontTx/>
              <a:buNone/>
            </a:pPr>
            <a:r>
              <a:rPr lang="en-US" smtClean="0"/>
              <a:t>	The first paragraph in an essay. It includes the thesis, most often at the end.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295400" y="2209800"/>
            <a:ext cx="7086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>
                <a:latin typeface="PosterBodoni BT" pitchFamily="18" charset="0"/>
              </a:rPr>
              <a:t>8. Introductory paragraph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Multiparagraph Essay Terminology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200400"/>
            <a:ext cx="8610600" cy="3657600"/>
          </a:xfrm>
        </p:spPr>
        <p:txBody>
          <a:bodyPr/>
          <a:lstStyle/>
          <a:p>
            <a:pPr marL="990600" lvl="1" indent="-533400" eaLnBrk="1" hangingPunct="1">
              <a:buFontTx/>
              <a:buNone/>
            </a:pPr>
            <a:r>
              <a:rPr lang="en-US" smtClean="0"/>
              <a:t>	A middle paragraph in an essay. Each body paragraph develops one of the three points you want to make to support your thesis. There are three of these paragraphs.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295400" y="2209800"/>
            <a:ext cx="655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>
                <a:latin typeface="PosterBodoni BT" pitchFamily="18" charset="0"/>
              </a:rPr>
              <a:t>9. Body paragraph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Multiparagraph Essay Terminology</a:t>
            </a:r>
          </a:p>
        </p:txBody>
      </p:sp>
      <p:sp>
        <p:nvSpPr>
          <p:cNvPr id="389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3200400"/>
            <a:ext cx="8610600" cy="3657600"/>
          </a:xfrm>
        </p:spPr>
        <p:txBody>
          <a:bodyPr/>
          <a:lstStyle/>
          <a:p>
            <a:pPr marL="990600" lvl="1" indent="-533400" eaLnBrk="1" hangingPunct="1">
              <a:buFontTx/>
              <a:buNone/>
            </a:pPr>
            <a:r>
              <a:rPr lang="en-US" smtClean="0"/>
              <a:t>	The first sentence of each body paragraph.</a:t>
            </a:r>
          </a:p>
        </p:txBody>
      </p:sp>
      <p:sp>
        <p:nvSpPr>
          <p:cNvPr id="15364" name="Text Box 1028"/>
          <p:cNvSpPr txBox="1">
            <a:spLocks noChangeArrowheads="1"/>
          </p:cNvSpPr>
          <p:nvPr/>
        </p:nvSpPr>
        <p:spPr bwMode="auto">
          <a:xfrm>
            <a:off x="1295400" y="2209800"/>
            <a:ext cx="655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>
                <a:latin typeface="PosterBodoni BT" pitchFamily="18" charset="0"/>
              </a:rPr>
              <a:t>10. Topic Sentence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Multiparagraph Essay Terminology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895600"/>
            <a:ext cx="8610600" cy="3962400"/>
          </a:xfrm>
        </p:spPr>
        <p:txBody>
          <a:bodyPr/>
          <a:lstStyle/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The last paragraph in your essay. It may sum up your ideas, reflect on what you said in your essay, say more commentary about your subject, or give a personal statement about the subject.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Your conclusion is all commentary and does </a:t>
            </a:r>
            <a:r>
              <a:rPr lang="en-US" sz="2400" u="sng" smtClean="0"/>
              <a:t>not</a:t>
            </a:r>
            <a:r>
              <a:rPr lang="en-US" sz="2400" smtClean="0"/>
              <a:t> include concrete detail. It does </a:t>
            </a:r>
            <a:r>
              <a:rPr lang="en-US" sz="2400" u="sng" smtClean="0"/>
              <a:t>not</a:t>
            </a:r>
            <a:r>
              <a:rPr lang="en-US" sz="2400" smtClean="0"/>
              <a:t> repeat key words from your paper and especially </a:t>
            </a:r>
            <a:r>
              <a:rPr lang="en-US" sz="2400" u="sng" smtClean="0"/>
              <a:t>not</a:t>
            </a:r>
            <a:r>
              <a:rPr lang="en-US" sz="2400" smtClean="0"/>
              <a:t> from your thesis and introductory paragraph. It gives a finished feeling to your whole essay.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295400" y="2209800"/>
            <a:ext cx="655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>
                <a:latin typeface="PosterBodoni BT" pitchFamily="18" charset="0"/>
              </a:rPr>
              <a:t>11. Concluding Paragraph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Multiparagraph Essay Terminology</a:t>
            </a:r>
          </a:p>
        </p:txBody>
      </p:sp>
      <p:sp>
        <p:nvSpPr>
          <p:cNvPr id="430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3200400"/>
            <a:ext cx="8610600" cy="3657600"/>
          </a:xfrm>
        </p:spPr>
        <p:txBody>
          <a:bodyPr/>
          <a:lstStyle/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You must write two or more points of commentary (CM) for every one point of concrete detail (CD) in a body paragraph.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		Here is the ratio: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			CD : CM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 				   1 : 2</a:t>
            </a:r>
          </a:p>
        </p:txBody>
      </p:sp>
      <p:sp>
        <p:nvSpPr>
          <p:cNvPr id="17412" name="Text Box 1028"/>
          <p:cNvSpPr txBox="1">
            <a:spLocks noChangeArrowheads="1"/>
          </p:cNvSpPr>
          <p:nvPr/>
        </p:nvSpPr>
        <p:spPr bwMode="auto">
          <a:xfrm>
            <a:off x="1295400" y="2209800"/>
            <a:ext cx="655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>
                <a:latin typeface="PosterBodoni BT" pitchFamily="18" charset="0"/>
              </a:rPr>
              <a:t>12. Ratio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Multiparagraph Essay Terminology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200400"/>
            <a:ext cx="8610600" cy="3657600"/>
          </a:xfrm>
        </p:spPr>
        <p:txBody>
          <a:bodyPr/>
          <a:lstStyle/>
          <a:p>
            <a:pPr marL="990600" lvl="1" indent="-533400" eaLnBrk="1" hangingPunct="1">
              <a:buFontTx/>
              <a:buNone/>
            </a:pPr>
            <a:r>
              <a:rPr lang="en-US" smtClean="0"/>
              <a:t>	The step in which your essay undergoes the changes necessary to become a final draft. This will include two steps: self-respond and peer-response. Self-respond involves proofreading your own paper for errors, sentence order, and readability.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295400" y="2209800"/>
            <a:ext cx="655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>
                <a:latin typeface="PosterBodoni BT" pitchFamily="18" charset="0"/>
              </a:rPr>
              <a:t>13. Revision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Multiparagraph Essay Terminology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200400"/>
            <a:ext cx="8610600" cy="3657600"/>
          </a:xfrm>
        </p:spPr>
        <p:txBody>
          <a:bodyPr/>
          <a:lstStyle/>
          <a:p>
            <a:pPr marL="990600" lvl="1" indent="-533400" eaLnBrk="1" hangingPunct="1">
              <a:buFontTx/>
              <a:buNone/>
            </a:pPr>
            <a:r>
              <a:rPr lang="en-US" smtClean="0"/>
              <a:t>	Written responses and reactions to a partner’s paper.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295400" y="2209800"/>
            <a:ext cx="655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>
                <a:latin typeface="PosterBodoni BT" pitchFamily="18" charset="0"/>
              </a:rPr>
              <a:t>14. Peer Response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Multiparagraph Essay Terminology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200400"/>
            <a:ext cx="8610600" cy="3657600"/>
          </a:xfrm>
        </p:spPr>
        <p:txBody>
          <a:bodyPr/>
          <a:lstStyle/>
          <a:p>
            <a:pPr marL="990600" lvl="1" indent="-533400" eaLnBrk="1" hangingPunct="1">
              <a:buFontTx/>
              <a:buNone/>
            </a:pPr>
            <a:r>
              <a:rPr lang="en-US" smtClean="0"/>
              <a:t>	The last version of your essay in which you must adhere to all the requirements for word counts, format, and sentence order. 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295400" y="2209800"/>
            <a:ext cx="655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>
                <a:latin typeface="PosterBodoni BT" pitchFamily="18" charset="0"/>
              </a:rPr>
              <a:t>15. Final Draft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The Essay Format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4800600" cy="5715000"/>
          </a:xfrm>
          <a:solidFill>
            <a:schemeClr val="tx1"/>
          </a:solidFill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400" smtClean="0">
                <a:solidFill>
                  <a:schemeClr val="bg2"/>
                </a:solidFill>
              </a:rPr>
              <a:t>	___________________________________________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400" smtClean="0">
                <a:solidFill>
                  <a:schemeClr val="bg2"/>
                </a:solidFill>
              </a:rPr>
              <a:t>	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21508" name="AutoShape 4"/>
          <p:cNvSpPr>
            <a:spLocks/>
          </p:cNvSpPr>
          <p:nvPr/>
        </p:nvSpPr>
        <p:spPr bwMode="auto">
          <a:xfrm>
            <a:off x="5257800" y="1066800"/>
            <a:ext cx="228600" cy="838200"/>
          </a:xfrm>
          <a:prstGeom prst="rightBrace">
            <a:avLst>
              <a:gd name="adj1" fmla="val 30556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638800" y="914400"/>
            <a:ext cx="3276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Paragraph #1: Introductory paragraph (40+ words)</a:t>
            </a:r>
          </a:p>
        </p:txBody>
      </p:sp>
      <p:sp>
        <p:nvSpPr>
          <p:cNvPr id="21510" name="AutoShape 6"/>
          <p:cNvSpPr>
            <a:spLocks/>
          </p:cNvSpPr>
          <p:nvPr/>
        </p:nvSpPr>
        <p:spPr bwMode="auto">
          <a:xfrm>
            <a:off x="5257800" y="2057400"/>
            <a:ext cx="228600" cy="3657600"/>
          </a:xfrm>
          <a:prstGeom prst="rightBrace">
            <a:avLst>
              <a:gd name="adj1" fmla="val 13333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5638800" y="3308350"/>
            <a:ext cx="3276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/>
              <a:t>Paragraphs #2-4: </a:t>
            </a:r>
          </a:p>
          <a:p>
            <a:pPr algn="l">
              <a:spcBef>
                <a:spcPct val="0"/>
              </a:spcBef>
            </a:pPr>
            <a:r>
              <a:rPr lang="en-US" sz="2400"/>
              <a:t>Body paragraphs  </a:t>
            </a:r>
          </a:p>
          <a:p>
            <a:pPr algn="l">
              <a:spcBef>
                <a:spcPct val="0"/>
              </a:spcBef>
            </a:pPr>
            <a:r>
              <a:rPr lang="en-US" sz="2400"/>
              <a:t>(100+ words each)</a:t>
            </a:r>
          </a:p>
        </p:txBody>
      </p:sp>
      <p:sp>
        <p:nvSpPr>
          <p:cNvPr id="21512" name="AutoShape 9"/>
          <p:cNvSpPr>
            <a:spLocks/>
          </p:cNvSpPr>
          <p:nvPr/>
        </p:nvSpPr>
        <p:spPr bwMode="auto">
          <a:xfrm>
            <a:off x="5257800" y="5791200"/>
            <a:ext cx="228600" cy="914400"/>
          </a:xfrm>
          <a:prstGeom prst="rightBrace">
            <a:avLst>
              <a:gd name="adj1" fmla="val 3333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Text Box 11"/>
          <p:cNvSpPr txBox="1">
            <a:spLocks noChangeArrowheads="1"/>
          </p:cNvSpPr>
          <p:nvPr/>
        </p:nvSpPr>
        <p:spPr bwMode="auto">
          <a:xfrm>
            <a:off x="5638800" y="5594350"/>
            <a:ext cx="3276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Paragraph #5: 		 Concluding paragraph  (40+ words)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762000"/>
            <a:ext cx="6627813" cy="19050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Benguiat Bk BT" pitchFamily="18" charset="0"/>
              </a:rPr>
              <a:t>Lesson #1: </a:t>
            </a:r>
            <a:br>
              <a:rPr lang="en-US" smtClean="0">
                <a:latin typeface="Benguiat Bk BT" pitchFamily="18" charset="0"/>
              </a:rPr>
            </a:br>
            <a:r>
              <a:rPr lang="en-US" smtClean="0">
                <a:latin typeface="Benguiat Bk BT" pitchFamily="18" charset="0"/>
              </a:rPr>
              <a:t>The Big Picture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733800"/>
            <a:ext cx="4114800" cy="1828800"/>
          </a:xfrm>
        </p:spPr>
        <p:txBody>
          <a:bodyPr/>
          <a:lstStyle/>
          <a:p>
            <a:pPr eaLnBrk="1" hangingPunct="1"/>
            <a:r>
              <a:rPr lang="en-US" sz="2200" smtClean="0"/>
              <a:t>The </a:t>
            </a:r>
          </a:p>
          <a:p>
            <a:pPr eaLnBrk="1" hangingPunct="1"/>
            <a:r>
              <a:rPr lang="en-US" sz="2200" smtClean="0"/>
              <a:t>Multiparagraph </a:t>
            </a:r>
          </a:p>
          <a:p>
            <a:pPr eaLnBrk="1" hangingPunct="1"/>
            <a:r>
              <a:rPr lang="en-US" sz="2200" smtClean="0"/>
              <a:t>Essay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3200"/>
            <a:ext cx="8610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End of Lesson #1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Lesson #2: Prewriting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429000"/>
            <a:ext cx="4953000" cy="1752600"/>
          </a:xfrm>
        </p:spPr>
        <p:txBody>
          <a:bodyPr/>
          <a:lstStyle/>
          <a:p>
            <a:pPr eaLnBrk="1" hangingPunct="1"/>
            <a:r>
              <a:rPr lang="en-US" sz="2200" smtClean="0"/>
              <a:t>The </a:t>
            </a:r>
          </a:p>
          <a:p>
            <a:pPr eaLnBrk="1" hangingPunct="1"/>
            <a:r>
              <a:rPr lang="en-US" sz="2200" smtClean="0"/>
              <a:t>Multiparagraph </a:t>
            </a:r>
          </a:p>
          <a:p>
            <a:pPr eaLnBrk="1" hangingPunct="1"/>
            <a:r>
              <a:rPr lang="en-US" sz="2200" smtClean="0"/>
              <a:t>Essay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76800" y="838200"/>
            <a:ext cx="39624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Bubble</a:t>
            </a:r>
            <a:br>
              <a:rPr lang="en-US" smtClean="0"/>
            </a:br>
            <a:r>
              <a:rPr lang="en-US" smtClean="0"/>
              <a:t>Cluster</a:t>
            </a:r>
          </a:p>
        </p:txBody>
      </p:sp>
      <p:sp>
        <p:nvSpPr>
          <p:cNvPr id="24579" name="Oval 3"/>
          <p:cNvSpPr>
            <a:spLocks noChangeArrowheads="1"/>
          </p:cNvSpPr>
          <p:nvPr/>
        </p:nvSpPr>
        <p:spPr bwMode="auto">
          <a:xfrm>
            <a:off x="3200400" y="3200400"/>
            <a:ext cx="2743200" cy="914400"/>
          </a:xfrm>
          <a:prstGeom prst="ellips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554413" y="3429000"/>
            <a:ext cx="2212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1. Summertime</a:t>
            </a:r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3048000" y="1987550"/>
            <a:ext cx="1447800" cy="609600"/>
          </a:xfrm>
          <a:prstGeom prst="ellips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3124200" y="2063750"/>
            <a:ext cx="164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2. Family</a:t>
            </a:r>
          </a:p>
        </p:txBody>
      </p:sp>
      <p:sp>
        <p:nvSpPr>
          <p:cNvPr id="24583" name="Oval 10"/>
          <p:cNvSpPr>
            <a:spLocks noChangeArrowheads="1"/>
          </p:cNvSpPr>
          <p:nvPr/>
        </p:nvSpPr>
        <p:spPr bwMode="auto">
          <a:xfrm>
            <a:off x="5029200" y="4495800"/>
            <a:ext cx="2298700" cy="685800"/>
          </a:xfrm>
          <a:prstGeom prst="ellips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Text Box 11"/>
          <p:cNvSpPr txBox="1">
            <a:spLocks noChangeArrowheads="1"/>
          </p:cNvSpPr>
          <p:nvPr/>
        </p:nvSpPr>
        <p:spPr bwMode="auto">
          <a:xfrm>
            <a:off x="5105400" y="4572000"/>
            <a:ext cx="229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2. Daily Routine</a:t>
            </a:r>
          </a:p>
        </p:txBody>
      </p:sp>
      <p:grpSp>
        <p:nvGrpSpPr>
          <p:cNvPr id="24585" name="Group 29"/>
          <p:cNvGrpSpPr>
            <a:grpSpLocks/>
          </p:cNvGrpSpPr>
          <p:nvPr/>
        </p:nvGrpSpPr>
        <p:grpSpPr bwMode="auto">
          <a:xfrm>
            <a:off x="1171575" y="82550"/>
            <a:ext cx="2133600" cy="1466850"/>
            <a:chOff x="288" y="432"/>
            <a:chExt cx="1344" cy="924"/>
          </a:xfrm>
        </p:grpSpPr>
        <p:sp>
          <p:nvSpPr>
            <p:cNvPr id="24620" name="Oval 17"/>
            <p:cNvSpPr>
              <a:spLocks noChangeArrowheads="1"/>
            </p:cNvSpPr>
            <p:nvPr/>
          </p:nvSpPr>
          <p:spPr bwMode="auto">
            <a:xfrm>
              <a:off x="288" y="432"/>
              <a:ext cx="1344" cy="92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1" name="Text Box 18"/>
            <p:cNvSpPr txBox="1">
              <a:spLocks noChangeArrowheads="1"/>
            </p:cNvSpPr>
            <p:nvPr/>
          </p:nvSpPr>
          <p:spPr bwMode="auto">
            <a:xfrm>
              <a:off x="336" y="528"/>
              <a:ext cx="124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/>
                <a:t>3. See my </a:t>
              </a:r>
            </a:p>
            <a:p>
              <a:pPr>
                <a:spcBef>
                  <a:spcPct val="0"/>
                </a:spcBef>
              </a:pPr>
              <a:r>
                <a:rPr lang="en-US"/>
                <a:t>brothers and sisters more often during </a:t>
              </a:r>
            </a:p>
            <a:p>
              <a:pPr>
                <a:spcBef>
                  <a:spcPct val="0"/>
                </a:spcBef>
              </a:pPr>
              <a:r>
                <a:rPr lang="en-US"/>
                <a:t>the day</a:t>
              </a:r>
            </a:p>
          </p:txBody>
        </p:sp>
      </p:grpSp>
      <p:grpSp>
        <p:nvGrpSpPr>
          <p:cNvPr id="24586" name="Group 30"/>
          <p:cNvGrpSpPr>
            <a:grpSpLocks/>
          </p:cNvGrpSpPr>
          <p:nvPr/>
        </p:nvGrpSpPr>
        <p:grpSpPr bwMode="auto">
          <a:xfrm>
            <a:off x="228600" y="1524000"/>
            <a:ext cx="1809750" cy="1441450"/>
            <a:chOff x="144" y="1392"/>
            <a:chExt cx="1140" cy="908"/>
          </a:xfrm>
        </p:grpSpPr>
        <p:sp>
          <p:nvSpPr>
            <p:cNvPr id="24618" name="Oval 24"/>
            <p:cNvSpPr>
              <a:spLocks noChangeArrowheads="1"/>
            </p:cNvSpPr>
            <p:nvPr/>
          </p:nvSpPr>
          <p:spPr bwMode="auto">
            <a:xfrm>
              <a:off x="144" y="1392"/>
              <a:ext cx="1140" cy="9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9" name="Text Box 25"/>
            <p:cNvSpPr txBox="1">
              <a:spLocks noChangeArrowheads="1"/>
            </p:cNvSpPr>
            <p:nvPr/>
          </p:nvSpPr>
          <p:spPr bwMode="auto">
            <a:xfrm>
              <a:off x="144" y="1440"/>
              <a:ext cx="1119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3. Visit my grandparents more often</a:t>
              </a:r>
            </a:p>
          </p:txBody>
        </p:sp>
      </p:grpSp>
      <p:grpSp>
        <p:nvGrpSpPr>
          <p:cNvPr id="24587" name="Group 26"/>
          <p:cNvGrpSpPr>
            <a:grpSpLocks/>
          </p:cNvGrpSpPr>
          <p:nvPr/>
        </p:nvGrpSpPr>
        <p:grpSpPr bwMode="auto">
          <a:xfrm>
            <a:off x="3533775" y="463550"/>
            <a:ext cx="1724025" cy="1138238"/>
            <a:chOff x="336" y="720"/>
            <a:chExt cx="1662" cy="717"/>
          </a:xfrm>
        </p:grpSpPr>
        <p:sp>
          <p:nvSpPr>
            <p:cNvPr id="24616" name="Oval 27"/>
            <p:cNvSpPr>
              <a:spLocks noChangeArrowheads="1"/>
            </p:cNvSpPr>
            <p:nvPr/>
          </p:nvSpPr>
          <p:spPr bwMode="auto">
            <a:xfrm>
              <a:off x="336" y="720"/>
              <a:ext cx="1644" cy="71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7" name="Text Box 28"/>
            <p:cNvSpPr txBox="1">
              <a:spLocks noChangeArrowheads="1"/>
            </p:cNvSpPr>
            <p:nvPr/>
          </p:nvSpPr>
          <p:spPr bwMode="auto">
            <a:xfrm>
              <a:off x="383" y="864"/>
              <a:ext cx="1615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3. Barbecues in the back yard</a:t>
              </a:r>
            </a:p>
          </p:txBody>
        </p:sp>
      </p:grpSp>
      <p:sp>
        <p:nvSpPr>
          <p:cNvPr id="24588" name="Oval 33"/>
          <p:cNvSpPr>
            <a:spLocks noChangeArrowheads="1"/>
          </p:cNvSpPr>
          <p:nvPr/>
        </p:nvSpPr>
        <p:spPr bwMode="auto">
          <a:xfrm>
            <a:off x="4876800" y="5638800"/>
            <a:ext cx="1981200" cy="1143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Text Box 34"/>
          <p:cNvSpPr txBox="1">
            <a:spLocks noChangeArrowheads="1"/>
          </p:cNvSpPr>
          <p:nvPr/>
        </p:nvSpPr>
        <p:spPr bwMode="auto">
          <a:xfrm>
            <a:off x="4957763" y="5715000"/>
            <a:ext cx="182403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3. More time </a:t>
            </a:r>
          </a:p>
          <a:p>
            <a:pPr>
              <a:spcBef>
                <a:spcPct val="0"/>
              </a:spcBef>
            </a:pPr>
            <a:r>
              <a:rPr lang="en-US"/>
              <a:t>to do pleasure reading</a:t>
            </a:r>
          </a:p>
        </p:txBody>
      </p:sp>
      <p:grpSp>
        <p:nvGrpSpPr>
          <p:cNvPr id="24590" name="Group 35"/>
          <p:cNvGrpSpPr>
            <a:grpSpLocks/>
          </p:cNvGrpSpPr>
          <p:nvPr/>
        </p:nvGrpSpPr>
        <p:grpSpPr bwMode="auto">
          <a:xfrm>
            <a:off x="7267575" y="5181600"/>
            <a:ext cx="1724025" cy="1138238"/>
            <a:chOff x="336" y="720"/>
            <a:chExt cx="1662" cy="717"/>
          </a:xfrm>
        </p:grpSpPr>
        <p:sp>
          <p:nvSpPr>
            <p:cNvPr id="24614" name="Oval 36"/>
            <p:cNvSpPr>
              <a:spLocks noChangeArrowheads="1"/>
            </p:cNvSpPr>
            <p:nvPr/>
          </p:nvSpPr>
          <p:spPr bwMode="auto">
            <a:xfrm>
              <a:off x="336" y="720"/>
              <a:ext cx="1644" cy="71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5" name="Text Box 37"/>
            <p:cNvSpPr txBox="1">
              <a:spLocks noChangeArrowheads="1"/>
            </p:cNvSpPr>
            <p:nvPr/>
          </p:nvSpPr>
          <p:spPr bwMode="auto">
            <a:xfrm>
              <a:off x="383" y="864"/>
              <a:ext cx="1615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3. Stay up late and sleep in</a:t>
              </a:r>
            </a:p>
          </p:txBody>
        </p:sp>
      </p:grpSp>
      <p:sp>
        <p:nvSpPr>
          <p:cNvPr id="24591" name="Oval 39"/>
          <p:cNvSpPr>
            <a:spLocks noChangeArrowheads="1"/>
          </p:cNvSpPr>
          <p:nvPr/>
        </p:nvSpPr>
        <p:spPr bwMode="auto">
          <a:xfrm>
            <a:off x="7191375" y="3733800"/>
            <a:ext cx="1931988" cy="914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Text Box 40"/>
          <p:cNvSpPr txBox="1">
            <a:spLocks noChangeArrowheads="1"/>
          </p:cNvSpPr>
          <p:nvPr/>
        </p:nvSpPr>
        <p:spPr bwMode="auto">
          <a:xfrm>
            <a:off x="7245350" y="3810000"/>
            <a:ext cx="1898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3. Catch up on movies I missed</a:t>
            </a:r>
          </a:p>
        </p:txBody>
      </p:sp>
      <p:sp>
        <p:nvSpPr>
          <p:cNvPr id="24593" name="Line 41"/>
          <p:cNvSpPr>
            <a:spLocks noChangeShapeType="1"/>
          </p:cNvSpPr>
          <p:nvPr/>
        </p:nvSpPr>
        <p:spPr bwMode="auto">
          <a:xfrm flipV="1">
            <a:off x="4219575" y="1606550"/>
            <a:ext cx="76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594" name="Line 42"/>
          <p:cNvSpPr>
            <a:spLocks noChangeShapeType="1"/>
          </p:cNvSpPr>
          <p:nvPr/>
        </p:nvSpPr>
        <p:spPr bwMode="auto">
          <a:xfrm flipH="1" flipV="1">
            <a:off x="2847975" y="1454150"/>
            <a:ext cx="657225" cy="603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595" name="Line 43"/>
          <p:cNvSpPr>
            <a:spLocks noChangeShapeType="1"/>
          </p:cNvSpPr>
          <p:nvPr/>
        </p:nvSpPr>
        <p:spPr bwMode="auto">
          <a:xfrm flipH="1">
            <a:off x="1952625" y="2438400"/>
            <a:ext cx="1171575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596" name="Line 44"/>
          <p:cNvSpPr>
            <a:spLocks noChangeShapeType="1"/>
          </p:cNvSpPr>
          <p:nvPr/>
        </p:nvSpPr>
        <p:spPr bwMode="auto">
          <a:xfrm flipH="1" flipV="1">
            <a:off x="4191000" y="2514600"/>
            <a:ext cx="381000" cy="685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597" name="Line 45"/>
          <p:cNvSpPr>
            <a:spLocks noChangeShapeType="1"/>
          </p:cNvSpPr>
          <p:nvPr/>
        </p:nvSpPr>
        <p:spPr bwMode="auto">
          <a:xfrm>
            <a:off x="5181600" y="4038600"/>
            <a:ext cx="304800" cy="53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598" name="Line 46"/>
          <p:cNvSpPr>
            <a:spLocks noChangeShapeType="1"/>
          </p:cNvSpPr>
          <p:nvPr/>
        </p:nvSpPr>
        <p:spPr bwMode="auto">
          <a:xfrm flipV="1">
            <a:off x="7086600" y="4343400"/>
            <a:ext cx="1524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599" name="Line 47"/>
          <p:cNvSpPr>
            <a:spLocks noChangeShapeType="1"/>
          </p:cNvSpPr>
          <p:nvPr/>
        </p:nvSpPr>
        <p:spPr bwMode="auto">
          <a:xfrm flipH="1">
            <a:off x="6096000" y="5181600"/>
            <a:ext cx="304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600" name="Line 48"/>
          <p:cNvSpPr>
            <a:spLocks noChangeShapeType="1"/>
          </p:cNvSpPr>
          <p:nvPr/>
        </p:nvSpPr>
        <p:spPr bwMode="auto">
          <a:xfrm>
            <a:off x="7162800" y="5029200"/>
            <a:ext cx="381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601" name="Line 49"/>
          <p:cNvSpPr>
            <a:spLocks noChangeShapeType="1"/>
          </p:cNvSpPr>
          <p:nvPr/>
        </p:nvSpPr>
        <p:spPr bwMode="auto">
          <a:xfrm flipH="1">
            <a:off x="3124200" y="3962400"/>
            <a:ext cx="45720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602" name="Oval 51"/>
          <p:cNvSpPr>
            <a:spLocks noChangeArrowheads="1"/>
          </p:cNvSpPr>
          <p:nvPr/>
        </p:nvSpPr>
        <p:spPr bwMode="auto">
          <a:xfrm>
            <a:off x="1435100" y="4495800"/>
            <a:ext cx="2298700" cy="685800"/>
          </a:xfrm>
          <a:prstGeom prst="ellips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Text Box 52"/>
          <p:cNvSpPr txBox="1">
            <a:spLocks noChangeArrowheads="1"/>
          </p:cNvSpPr>
          <p:nvPr/>
        </p:nvSpPr>
        <p:spPr bwMode="auto">
          <a:xfrm>
            <a:off x="1905000" y="4572000"/>
            <a:ext cx="229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2. Trips</a:t>
            </a:r>
          </a:p>
        </p:txBody>
      </p:sp>
      <p:sp>
        <p:nvSpPr>
          <p:cNvPr id="24604" name="Oval 53"/>
          <p:cNvSpPr>
            <a:spLocks noChangeArrowheads="1"/>
          </p:cNvSpPr>
          <p:nvPr/>
        </p:nvSpPr>
        <p:spPr bwMode="auto">
          <a:xfrm>
            <a:off x="152400" y="5562600"/>
            <a:ext cx="1981200" cy="1143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Text Box 54"/>
          <p:cNvSpPr txBox="1">
            <a:spLocks noChangeArrowheads="1"/>
          </p:cNvSpPr>
          <p:nvPr/>
        </p:nvSpPr>
        <p:spPr bwMode="auto">
          <a:xfrm>
            <a:off x="157163" y="5638800"/>
            <a:ext cx="1824037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3. Go on a vacation to Disneyland</a:t>
            </a:r>
          </a:p>
          <a:p>
            <a:endParaRPr lang="en-US"/>
          </a:p>
        </p:txBody>
      </p:sp>
      <p:sp>
        <p:nvSpPr>
          <p:cNvPr id="24606" name="Oval 56"/>
          <p:cNvSpPr>
            <a:spLocks noChangeArrowheads="1"/>
          </p:cNvSpPr>
          <p:nvPr/>
        </p:nvSpPr>
        <p:spPr bwMode="auto">
          <a:xfrm>
            <a:off x="2514600" y="5567363"/>
            <a:ext cx="1704975" cy="113823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7" name="Text Box 57"/>
          <p:cNvSpPr txBox="1">
            <a:spLocks noChangeArrowheads="1"/>
          </p:cNvSpPr>
          <p:nvPr/>
        </p:nvSpPr>
        <p:spPr bwMode="auto">
          <a:xfrm>
            <a:off x="2563813" y="5715000"/>
            <a:ext cx="167481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3. Go camping with the motorhome</a:t>
            </a:r>
          </a:p>
        </p:txBody>
      </p:sp>
      <p:grpSp>
        <p:nvGrpSpPr>
          <p:cNvPr id="24608" name="Group 58"/>
          <p:cNvGrpSpPr>
            <a:grpSpLocks/>
          </p:cNvGrpSpPr>
          <p:nvPr/>
        </p:nvGrpSpPr>
        <p:grpSpPr bwMode="auto">
          <a:xfrm>
            <a:off x="0" y="3505200"/>
            <a:ext cx="1952625" cy="914400"/>
            <a:chOff x="336" y="720"/>
            <a:chExt cx="1662" cy="717"/>
          </a:xfrm>
        </p:grpSpPr>
        <p:sp>
          <p:nvSpPr>
            <p:cNvPr id="24612" name="Oval 59"/>
            <p:cNvSpPr>
              <a:spLocks noChangeArrowheads="1"/>
            </p:cNvSpPr>
            <p:nvPr/>
          </p:nvSpPr>
          <p:spPr bwMode="auto">
            <a:xfrm>
              <a:off x="336" y="720"/>
              <a:ext cx="1644" cy="71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Text Box 60"/>
            <p:cNvSpPr txBox="1">
              <a:spLocks noChangeArrowheads="1"/>
            </p:cNvSpPr>
            <p:nvPr/>
          </p:nvSpPr>
          <p:spPr bwMode="auto">
            <a:xfrm>
              <a:off x="382" y="864"/>
              <a:ext cx="1616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3. Go to the beach at Lake Tahoe</a:t>
              </a:r>
            </a:p>
          </p:txBody>
        </p:sp>
      </p:grpSp>
      <p:sp>
        <p:nvSpPr>
          <p:cNvPr id="24609" name="Line 61"/>
          <p:cNvSpPr>
            <a:spLocks noChangeShapeType="1"/>
          </p:cNvSpPr>
          <p:nvPr/>
        </p:nvSpPr>
        <p:spPr bwMode="auto">
          <a:xfrm>
            <a:off x="1447800" y="4343400"/>
            <a:ext cx="3048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610" name="Line 63"/>
          <p:cNvSpPr>
            <a:spLocks noChangeShapeType="1"/>
          </p:cNvSpPr>
          <p:nvPr/>
        </p:nvSpPr>
        <p:spPr bwMode="auto">
          <a:xfrm flipH="1">
            <a:off x="1600200" y="5105400"/>
            <a:ext cx="304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611" name="Line 64"/>
          <p:cNvSpPr>
            <a:spLocks noChangeShapeType="1"/>
          </p:cNvSpPr>
          <p:nvPr/>
        </p:nvSpPr>
        <p:spPr bwMode="auto">
          <a:xfrm>
            <a:off x="2743200" y="51816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876800" y="838200"/>
            <a:ext cx="39624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Spider</a:t>
            </a:r>
            <a:br>
              <a:rPr lang="en-US" smtClean="0"/>
            </a:br>
            <a:r>
              <a:rPr lang="en-US" smtClean="0"/>
              <a:t>Diagram</a:t>
            </a: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3554413" y="3429000"/>
            <a:ext cx="2212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1. Summertime</a:t>
            </a:r>
          </a:p>
        </p:txBody>
      </p:sp>
      <p:sp>
        <p:nvSpPr>
          <p:cNvPr id="25604" name="Text Box 8"/>
          <p:cNvSpPr txBox="1">
            <a:spLocks noChangeArrowheads="1"/>
          </p:cNvSpPr>
          <p:nvPr/>
        </p:nvSpPr>
        <p:spPr bwMode="auto">
          <a:xfrm>
            <a:off x="2438400" y="2286000"/>
            <a:ext cx="164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>
                <a:solidFill>
                  <a:schemeClr val="folHlink"/>
                </a:solidFill>
              </a:rPr>
              <a:t>2. Family</a:t>
            </a:r>
          </a:p>
        </p:txBody>
      </p:sp>
      <p:sp>
        <p:nvSpPr>
          <p:cNvPr id="25605" name="Text Box 10"/>
          <p:cNvSpPr txBox="1">
            <a:spLocks noChangeArrowheads="1"/>
          </p:cNvSpPr>
          <p:nvPr/>
        </p:nvSpPr>
        <p:spPr bwMode="auto">
          <a:xfrm>
            <a:off x="4254500" y="4648200"/>
            <a:ext cx="229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>
                <a:solidFill>
                  <a:schemeClr val="folHlink"/>
                </a:solidFill>
              </a:rPr>
              <a:t>2. Daily Routine</a:t>
            </a:r>
          </a:p>
        </p:txBody>
      </p:sp>
      <p:sp>
        <p:nvSpPr>
          <p:cNvPr id="25606" name="Text Box 13"/>
          <p:cNvSpPr txBox="1">
            <a:spLocks noChangeArrowheads="1"/>
          </p:cNvSpPr>
          <p:nvPr/>
        </p:nvSpPr>
        <p:spPr bwMode="auto">
          <a:xfrm>
            <a:off x="228600" y="457200"/>
            <a:ext cx="1981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/>
              <a:t>3. See my </a:t>
            </a:r>
          </a:p>
          <a:p>
            <a:pPr>
              <a:spcBef>
                <a:spcPct val="0"/>
              </a:spcBef>
            </a:pPr>
            <a:r>
              <a:rPr lang="en-US"/>
              <a:t>brothers and sisters more often during </a:t>
            </a:r>
          </a:p>
          <a:p>
            <a:pPr>
              <a:spcBef>
                <a:spcPct val="0"/>
              </a:spcBef>
            </a:pPr>
            <a:r>
              <a:rPr lang="en-US"/>
              <a:t>the day</a:t>
            </a:r>
          </a:p>
        </p:txBody>
      </p:sp>
      <p:sp>
        <p:nvSpPr>
          <p:cNvPr id="25607" name="Text Box 16"/>
          <p:cNvSpPr txBox="1">
            <a:spLocks noChangeArrowheads="1"/>
          </p:cNvSpPr>
          <p:nvPr/>
        </p:nvSpPr>
        <p:spPr bwMode="auto">
          <a:xfrm>
            <a:off x="152400" y="2286000"/>
            <a:ext cx="177641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3. Visit my grandparents often</a:t>
            </a:r>
          </a:p>
        </p:txBody>
      </p:sp>
      <p:sp>
        <p:nvSpPr>
          <p:cNvPr id="25608" name="Text Box 19"/>
          <p:cNvSpPr txBox="1">
            <a:spLocks noChangeArrowheads="1"/>
          </p:cNvSpPr>
          <p:nvPr/>
        </p:nvSpPr>
        <p:spPr bwMode="auto">
          <a:xfrm>
            <a:off x="2563813" y="914400"/>
            <a:ext cx="16748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3. Barbecues in the back yard</a:t>
            </a:r>
          </a:p>
        </p:txBody>
      </p:sp>
      <p:sp>
        <p:nvSpPr>
          <p:cNvPr id="25609" name="Text Box 21"/>
          <p:cNvSpPr txBox="1">
            <a:spLocks noChangeArrowheads="1"/>
          </p:cNvSpPr>
          <p:nvPr/>
        </p:nvSpPr>
        <p:spPr bwMode="auto">
          <a:xfrm>
            <a:off x="4724400" y="5715000"/>
            <a:ext cx="182403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3. More time </a:t>
            </a:r>
          </a:p>
          <a:p>
            <a:pPr>
              <a:spcBef>
                <a:spcPct val="0"/>
              </a:spcBef>
            </a:pPr>
            <a:r>
              <a:rPr lang="en-US"/>
              <a:t>to do pleasure reading</a:t>
            </a:r>
          </a:p>
        </p:txBody>
      </p:sp>
      <p:sp>
        <p:nvSpPr>
          <p:cNvPr id="25610" name="Text Box 24"/>
          <p:cNvSpPr txBox="1">
            <a:spLocks noChangeArrowheads="1"/>
          </p:cNvSpPr>
          <p:nvPr/>
        </p:nvSpPr>
        <p:spPr bwMode="auto">
          <a:xfrm>
            <a:off x="7086600" y="5638800"/>
            <a:ext cx="16748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3. Stay up late and sleep in</a:t>
            </a:r>
          </a:p>
        </p:txBody>
      </p:sp>
      <p:sp>
        <p:nvSpPr>
          <p:cNvPr id="25611" name="Text Box 27"/>
          <p:cNvSpPr txBox="1">
            <a:spLocks noChangeArrowheads="1"/>
          </p:cNvSpPr>
          <p:nvPr/>
        </p:nvSpPr>
        <p:spPr bwMode="auto">
          <a:xfrm>
            <a:off x="7245350" y="4191000"/>
            <a:ext cx="1898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3. Catch up on movies I missed</a:t>
            </a:r>
          </a:p>
        </p:txBody>
      </p:sp>
      <p:sp>
        <p:nvSpPr>
          <p:cNvPr id="25612" name="Line 28"/>
          <p:cNvSpPr>
            <a:spLocks noChangeShapeType="1"/>
          </p:cNvSpPr>
          <p:nvPr/>
        </p:nvSpPr>
        <p:spPr bwMode="auto">
          <a:xfrm flipV="1">
            <a:off x="3200400" y="1524000"/>
            <a:ext cx="152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13" name="Line 29"/>
          <p:cNvSpPr>
            <a:spLocks noChangeShapeType="1"/>
          </p:cNvSpPr>
          <p:nvPr/>
        </p:nvSpPr>
        <p:spPr bwMode="auto">
          <a:xfrm flipH="1" flipV="1">
            <a:off x="1828800" y="1676400"/>
            <a:ext cx="685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14" name="Line 30"/>
          <p:cNvSpPr>
            <a:spLocks noChangeShapeType="1"/>
          </p:cNvSpPr>
          <p:nvPr/>
        </p:nvSpPr>
        <p:spPr bwMode="auto">
          <a:xfrm flipH="1">
            <a:off x="1752600" y="2667000"/>
            <a:ext cx="6858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15" name="Line 31"/>
          <p:cNvSpPr>
            <a:spLocks noChangeShapeType="1"/>
          </p:cNvSpPr>
          <p:nvPr/>
        </p:nvSpPr>
        <p:spPr bwMode="auto">
          <a:xfrm flipH="1" flipV="1">
            <a:off x="3352800" y="2819400"/>
            <a:ext cx="457200" cy="45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16" name="Line 32"/>
          <p:cNvSpPr>
            <a:spLocks noChangeShapeType="1"/>
          </p:cNvSpPr>
          <p:nvPr/>
        </p:nvSpPr>
        <p:spPr bwMode="auto">
          <a:xfrm>
            <a:off x="5029200" y="4038600"/>
            <a:ext cx="7620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17" name="Line 33"/>
          <p:cNvSpPr>
            <a:spLocks noChangeShapeType="1"/>
          </p:cNvSpPr>
          <p:nvPr/>
        </p:nvSpPr>
        <p:spPr bwMode="auto">
          <a:xfrm flipV="1">
            <a:off x="6400800" y="4419600"/>
            <a:ext cx="990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18" name="Line 34"/>
          <p:cNvSpPr>
            <a:spLocks noChangeShapeType="1"/>
          </p:cNvSpPr>
          <p:nvPr/>
        </p:nvSpPr>
        <p:spPr bwMode="auto">
          <a:xfrm flipH="1">
            <a:off x="5257800" y="5105400"/>
            <a:ext cx="304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19" name="Line 35"/>
          <p:cNvSpPr>
            <a:spLocks noChangeShapeType="1"/>
          </p:cNvSpPr>
          <p:nvPr/>
        </p:nvSpPr>
        <p:spPr bwMode="auto">
          <a:xfrm>
            <a:off x="6400800" y="5029200"/>
            <a:ext cx="838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20" name="Line 37"/>
          <p:cNvSpPr>
            <a:spLocks noChangeShapeType="1"/>
          </p:cNvSpPr>
          <p:nvPr/>
        </p:nvSpPr>
        <p:spPr bwMode="auto">
          <a:xfrm flipH="1">
            <a:off x="3124200" y="4038600"/>
            <a:ext cx="45720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21" name="Text Box 39"/>
          <p:cNvSpPr txBox="1">
            <a:spLocks noChangeArrowheads="1"/>
          </p:cNvSpPr>
          <p:nvPr/>
        </p:nvSpPr>
        <p:spPr bwMode="auto">
          <a:xfrm>
            <a:off x="2197100" y="4648200"/>
            <a:ext cx="1460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>
                <a:solidFill>
                  <a:schemeClr val="folHlink"/>
                </a:solidFill>
              </a:rPr>
              <a:t>2. Trips</a:t>
            </a:r>
          </a:p>
        </p:txBody>
      </p:sp>
      <p:sp>
        <p:nvSpPr>
          <p:cNvPr id="25622" name="Text Box 41"/>
          <p:cNvSpPr txBox="1">
            <a:spLocks noChangeArrowheads="1"/>
          </p:cNvSpPr>
          <p:nvPr/>
        </p:nvSpPr>
        <p:spPr bwMode="auto">
          <a:xfrm>
            <a:off x="381000" y="5529263"/>
            <a:ext cx="1824038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3. Go on a vacation to Disneyland</a:t>
            </a:r>
          </a:p>
          <a:p>
            <a:endParaRPr lang="en-US"/>
          </a:p>
        </p:txBody>
      </p:sp>
      <p:sp>
        <p:nvSpPr>
          <p:cNvPr id="25623" name="Text Box 44"/>
          <p:cNvSpPr txBox="1">
            <a:spLocks noChangeArrowheads="1"/>
          </p:cNvSpPr>
          <p:nvPr/>
        </p:nvSpPr>
        <p:spPr bwMode="auto">
          <a:xfrm>
            <a:off x="2362200" y="5715000"/>
            <a:ext cx="167481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3. Go camping with the motorhome</a:t>
            </a:r>
          </a:p>
        </p:txBody>
      </p:sp>
      <p:sp>
        <p:nvSpPr>
          <p:cNvPr id="25624" name="Text Box 47"/>
          <p:cNvSpPr txBox="1">
            <a:spLocks noChangeArrowheads="1"/>
          </p:cNvSpPr>
          <p:nvPr/>
        </p:nvSpPr>
        <p:spPr bwMode="auto">
          <a:xfrm>
            <a:off x="82550" y="4311650"/>
            <a:ext cx="15938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3. Go to the beach at Lake Tahoe</a:t>
            </a:r>
          </a:p>
        </p:txBody>
      </p:sp>
      <p:sp>
        <p:nvSpPr>
          <p:cNvPr id="25625" name="Line 48"/>
          <p:cNvSpPr>
            <a:spLocks noChangeShapeType="1"/>
          </p:cNvSpPr>
          <p:nvPr/>
        </p:nvSpPr>
        <p:spPr bwMode="auto">
          <a:xfrm>
            <a:off x="1676400" y="47244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26" name="Line 49"/>
          <p:cNvSpPr>
            <a:spLocks noChangeShapeType="1"/>
          </p:cNvSpPr>
          <p:nvPr/>
        </p:nvSpPr>
        <p:spPr bwMode="auto">
          <a:xfrm flipH="1">
            <a:off x="1676400" y="5105400"/>
            <a:ext cx="533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27" name="Line 50"/>
          <p:cNvSpPr>
            <a:spLocks noChangeShapeType="1"/>
          </p:cNvSpPr>
          <p:nvPr/>
        </p:nvSpPr>
        <p:spPr bwMode="auto">
          <a:xfrm>
            <a:off x="2819400" y="5105400"/>
            <a:ext cx="1524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28" name="Rectangle 36"/>
          <p:cNvSpPr>
            <a:spLocks noChangeArrowheads="1"/>
          </p:cNvSpPr>
          <p:nvPr/>
        </p:nvSpPr>
        <p:spPr bwMode="auto">
          <a:xfrm>
            <a:off x="3276600" y="3276600"/>
            <a:ext cx="25908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0" y="609600"/>
            <a:ext cx="3124200" cy="457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Outlines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458200" cy="6553200"/>
          </a:xfrm>
        </p:spPr>
        <p:txBody>
          <a:bodyPr/>
          <a:lstStyle/>
          <a:p>
            <a:pPr marL="533400" indent="-533400" eaLnBrk="1" hangingPunct="1">
              <a:spcBef>
                <a:spcPct val="0"/>
              </a:spcBef>
              <a:spcAft>
                <a:spcPct val="70000"/>
              </a:spcAft>
              <a:buFont typeface="Wingdings" pitchFamily="2" charset="2"/>
              <a:buNone/>
            </a:pPr>
            <a:r>
              <a:rPr lang="en-US" sz="2300" smtClean="0">
                <a:solidFill>
                  <a:schemeClr val="hlink"/>
                </a:solidFill>
              </a:rPr>
              <a:t>Getting a Computer (#1)</a:t>
            </a:r>
          </a:p>
          <a:p>
            <a:pPr marL="533400" indent="-533400" eaLnBrk="1" hangingPunct="1">
              <a:spcBef>
                <a:spcPct val="0"/>
              </a:spcBef>
              <a:spcAft>
                <a:spcPct val="70000"/>
              </a:spcAft>
              <a:buFont typeface="Wingdings" pitchFamily="2" charset="2"/>
              <a:buAutoNum type="arabicPeriod"/>
            </a:pPr>
            <a:r>
              <a:rPr lang="en-US" sz="2300" smtClean="0">
                <a:solidFill>
                  <a:schemeClr val="folHlink"/>
                </a:solidFill>
              </a:rPr>
              <a:t>Picking one out (#2)</a:t>
            </a:r>
          </a:p>
          <a:p>
            <a:pPr marL="914400" lvl="1" indent="-457200" eaLnBrk="1" hangingPunct="1">
              <a:spcBef>
                <a:spcPct val="0"/>
              </a:spcBef>
              <a:spcAft>
                <a:spcPct val="70000"/>
              </a:spcAft>
              <a:buFontTx/>
              <a:buAutoNum type="alphaUcPeriod"/>
            </a:pPr>
            <a:r>
              <a:rPr lang="en-US" sz="2300" smtClean="0"/>
              <a:t>Shopping around at different stores to compare</a:t>
            </a:r>
          </a:p>
          <a:p>
            <a:pPr marL="914400" lvl="1" indent="-457200" eaLnBrk="1" hangingPunct="1">
              <a:spcBef>
                <a:spcPct val="0"/>
              </a:spcBef>
              <a:spcAft>
                <a:spcPct val="70000"/>
              </a:spcAft>
              <a:buFontTx/>
              <a:buAutoNum type="alphaUcPeriod"/>
            </a:pPr>
            <a:r>
              <a:rPr lang="en-US" sz="2300" smtClean="0"/>
              <a:t>Talking to salespeople about what I need</a:t>
            </a:r>
          </a:p>
          <a:p>
            <a:pPr marL="533400" indent="-533400" eaLnBrk="1" hangingPunct="1">
              <a:spcBef>
                <a:spcPct val="0"/>
              </a:spcBef>
              <a:spcAft>
                <a:spcPct val="70000"/>
              </a:spcAft>
              <a:buFont typeface="Wingdings" pitchFamily="2" charset="2"/>
              <a:buAutoNum type="arabicPeriod"/>
            </a:pPr>
            <a:r>
              <a:rPr lang="en-US" sz="2300" smtClean="0">
                <a:solidFill>
                  <a:schemeClr val="folHlink"/>
                </a:solidFill>
              </a:rPr>
              <a:t>Setting it up (#2)</a:t>
            </a:r>
          </a:p>
          <a:p>
            <a:pPr marL="914400" lvl="1" indent="-457200" eaLnBrk="1" hangingPunct="1">
              <a:spcBef>
                <a:spcPct val="0"/>
              </a:spcBef>
              <a:spcAft>
                <a:spcPct val="70000"/>
              </a:spcAft>
              <a:buFontTx/>
              <a:buAutoNum type="alphaUcPeriod"/>
            </a:pPr>
            <a:r>
              <a:rPr lang="en-US" sz="2300" smtClean="0"/>
              <a:t>Tried to read the manual but gave up</a:t>
            </a:r>
          </a:p>
          <a:p>
            <a:pPr marL="914400" lvl="1" indent="-457200" eaLnBrk="1" hangingPunct="1">
              <a:spcBef>
                <a:spcPct val="0"/>
              </a:spcBef>
              <a:spcAft>
                <a:spcPct val="70000"/>
              </a:spcAft>
              <a:buFontTx/>
              <a:buAutoNum type="alphaUcPeriod"/>
            </a:pPr>
            <a:r>
              <a:rPr lang="en-US" sz="2300" smtClean="0"/>
              <a:t>Friend came to get it started and set it up</a:t>
            </a:r>
          </a:p>
          <a:p>
            <a:pPr marL="533400" indent="-533400" eaLnBrk="1" hangingPunct="1">
              <a:spcBef>
                <a:spcPct val="0"/>
              </a:spcBef>
              <a:spcAft>
                <a:spcPct val="70000"/>
              </a:spcAft>
              <a:buFontTx/>
              <a:buAutoNum type="arabicPeriod"/>
            </a:pPr>
            <a:r>
              <a:rPr lang="en-US" sz="2300" smtClean="0">
                <a:solidFill>
                  <a:schemeClr val="folHlink"/>
                </a:solidFill>
              </a:rPr>
              <a:t>Learning to use it (#2)</a:t>
            </a:r>
          </a:p>
          <a:p>
            <a:pPr marL="914400" lvl="1" indent="-457200" eaLnBrk="1" hangingPunct="1">
              <a:spcBef>
                <a:spcPct val="0"/>
              </a:spcBef>
              <a:spcAft>
                <a:spcPct val="70000"/>
              </a:spcAft>
              <a:buFontTx/>
              <a:buAutoNum type="alphaUcPeriod"/>
            </a:pPr>
            <a:r>
              <a:rPr lang="en-US" sz="2300" smtClean="0"/>
              <a:t>Friend taught me enough to get started</a:t>
            </a:r>
          </a:p>
          <a:p>
            <a:pPr marL="914400" lvl="1" indent="-457200" eaLnBrk="1" hangingPunct="1">
              <a:spcBef>
                <a:spcPct val="0"/>
              </a:spcBef>
              <a:spcAft>
                <a:spcPct val="70000"/>
              </a:spcAft>
              <a:buFontTx/>
              <a:buAutoNum type="alphaUcPeriod"/>
            </a:pPr>
            <a:r>
              <a:rPr lang="en-US" sz="2300" smtClean="0"/>
              <a:t>Practiced on the programs I need to know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Line Clusters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10600" cy="5943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solidFill>
                  <a:schemeClr val="hlink"/>
                </a:solidFill>
              </a:rPr>
              <a:t>Subject:  </a:t>
            </a:r>
            <a:r>
              <a:rPr lang="en-US" sz="2200" smtClean="0">
                <a:solidFill>
                  <a:schemeClr val="hlink"/>
                </a:solidFill>
              </a:rPr>
              <a:t>Spring – my favorite season of the year</a:t>
            </a:r>
          </a:p>
          <a:p>
            <a:pPr eaLnBrk="1" hangingPunct="1"/>
            <a:endParaRPr lang="en-US" sz="2200" smtClean="0"/>
          </a:p>
          <a:p>
            <a:pPr eaLnBrk="1" hangingPunct="1"/>
            <a:r>
              <a:rPr lang="en-US" sz="2800" smtClean="0"/>
              <a:t>Step 1: LIST</a:t>
            </a:r>
            <a:br>
              <a:rPr lang="en-US" sz="2800" smtClean="0"/>
            </a:br>
            <a:r>
              <a:rPr lang="en-US" sz="2200" smtClean="0"/>
              <a:t>List your ideas in any order. You need at least 6, and each one needs 5 words or more in it.</a:t>
            </a:r>
          </a:p>
          <a:p>
            <a:pPr eaLnBrk="1" hangingPunct="1">
              <a:buFont typeface="Wingdings" pitchFamily="2" charset="2"/>
              <a:buNone/>
            </a:pPr>
            <a:endParaRPr lang="en-US" sz="220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2800" smtClean="0"/>
              <a:t>Example:</a:t>
            </a:r>
          </a:p>
          <a:p>
            <a:pPr lvl="1" eaLnBrk="1" hangingPunct="1"/>
            <a:r>
              <a:rPr lang="en-US" sz="2200" smtClean="0"/>
              <a:t>New leaves and flowers on the trees</a:t>
            </a:r>
          </a:p>
          <a:p>
            <a:pPr lvl="1" eaLnBrk="1" hangingPunct="1"/>
            <a:r>
              <a:rPr lang="en-US" sz="2200" smtClean="0"/>
              <a:t>Warmer weather during day and night</a:t>
            </a:r>
          </a:p>
          <a:p>
            <a:pPr lvl="1" eaLnBrk="1" hangingPunct="1"/>
            <a:r>
              <a:rPr lang="en-US" sz="2200" smtClean="0"/>
              <a:t>Time to clean the house</a:t>
            </a:r>
          </a:p>
          <a:p>
            <a:pPr lvl="1" eaLnBrk="1" hangingPunct="1"/>
            <a:r>
              <a:rPr lang="en-US" sz="2200" smtClean="0"/>
              <a:t>School is coming to an end</a:t>
            </a:r>
          </a:p>
          <a:p>
            <a:pPr lvl="1" eaLnBrk="1" hangingPunct="1"/>
            <a:r>
              <a:rPr lang="en-US" sz="2200" smtClean="0"/>
              <a:t>Daylight savings time comes in April</a:t>
            </a:r>
          </a:p>
          <a:p>
            <a:pPr lvl="1" eaLnBrk="1" hangingPunct="1"/>
            <a:r>
              <a:rPr lang="en-US" sz="2200" smtClean="0"/>
              <a:t>Baseball season starts up again</a:t>
            </a:r>
          </a:p>
          <a:p>
            <a:pPr lvl="1" eaLnBrk="1" hangingPunct="1"/>
            <a:r>
              <a:rPr lang="en-US" sz="2200" smtClean="0"/>
              <a:t>Ride bikes more often for exercise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Line Clusters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10600" cy="5943600"/>
          </a:xfrm>
        </p:spPr>
        <p:txBody>
          <a:bodyPr/>
          <a:lstStyle/>
          <a:p>
            <a:pPr marL="609600" indent="-609600">
              <a:spcBef>
                <a:spcPct val="0"/>
              </a:spcBef>
              <a:buClrTx/>
              <a:buSzTx/>
              <a:buFontTx/>
              <a:buNone/>
            </a:pPr>
            <a:r>
              <a:rPr lang="en-US" sz="2800" smtClean="0">
                <a:solidFill>
                  <a:schemeClr val="hlink"/>
                </a:solidFill>
              </a:rPr>
              <a:t>Subject:</a:t>
            </a:r>
            <a:r>
              <a:rPr lang="en-US" smtClean="0">
                <a:solidFill>
                  <a:schemeClr val="hlink"/>
                </a:solidFill>
              </a:rPr>
              <a:t>  </a:t>
            </a:r>
            <a:r>
              <a:rPr lang="en-US" sz="2200" smtClean="0">
                <a:solidFill>
                  <a:schemeClr val="hlink"/>
                </a:solidFill>
              </a:rPr>
              <a:t>Spring – my favorite season of the year</a:t>
            </a:r>
          </a:p>
          <a:p>
            <a:pPr marL="609600" indent="-609600">
              <a:spcBef>
                <a:spcPct val="0"/>
              </a:spcBef>
              <a:buClrTx/>
              <a:buSzTx/>
              <a:buFontTx/>
              <a:buNone/>
            </a:pPr>
            <a:endParaRPr lang="en-US" sz="2200" smtClean="0"/>
          </a:p>
          <a:p>
            <a:pPr marL="609600" indent="-609600" eaLnBrk="1" hangingPunct="1"/>
            <a:r>
              <a:rPr lang="en-US" sz="2800" smtClean="0">
                <a:solidFill>
                  <a:schemeClr val="folHlink"/>
                </a:solidFill>
              </a:rPr>
              <a:t>Step 2: CATEGORIZE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200" smtClean="0"/>
              <a:t>Categorize your ideas. Think of ways you can group the ideas from step 1 together.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2200" smtClean="0"/>
          </a:p>
          <a:p>
            <a:pPr marL="609600" indent="-609600" algn="ctr" eaLnBrk="1" hangingPunct="1">
              <a:buFont typeface="Wingdings" pitchFamily="2" charset="2"/>
              <a:buNone/>
            </a:pPr>
            <a:r>
              <a:rPr lang="en-US" sz="2800" smtClean="0"/>
              <a:t>Example:</a:t>
            </a:r>
          </a:p>
          <a:p>
            <a:pPr marL="990600" lvl="1" indent="-533400" eaLnBrk="1" hangingPunct="1">
              <a:buClr>
                <a:schemeClr val="folHlink"/>
              </a:buClr>
              <a:buFontTx/>
              <a:buAutoNum type="alphaUcPeriod"/>
            </a:pPr>
            <a:r>
              <a:rPr lang="en-US" sz="2200" smtClean="0">
                <a:solidFill>
                  <a:schemeClr val="folHlink"/>
                </a:solidFill>
              </a:rPr>
              <a:t>Nature</a:t>
            </a:r>
          </a:p>
          <a:p>
            <a:pPr marL="990600" lvl="1" indent="-533400" eaLnBrk="1" hangingPunct="1">
              <a:buClr>
                <a:schemeClr val="folHlink"/>
              </a:buClr>
              <a:buFontTx/>
              <a:buAutoNum type="alphaUcPeriod"/>
            </a:pPr>
            <a:r>
              <a:rPr lang="en-US" sz="2200" smtClean="0">
                <a:solidFill>
                  <a:schemeClr val="folHlink"/>
                </a:solidFill>
              </a:rPr>
              <a:t>My daily routine and responsibilities</a:t>
            </a:r>
          </a:p>
          <a:p>
            <a:pPr marL="990600" lvl="1" indent="-533400" eaLnBrk="1" hangingPunct="1">
              <a:buClr>
                <a:schemeClr val="folHlink"/>
              </a:buClr>
              <a:buFontTx/>
              <a:buAutoNum type="alphaUcPeriod"/>
            </a:pPr>
            <a:r>
              <a:rPr lang="en-US" sz="2200" smtClean="0">
                <a:solidFill>
                  <a:schemeClr val="folHlink"/>
                </a:solidFill>
              </a:rPr>
              <a:t>Activities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Line Clusters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10600" cy="59436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z="2800" smtClean="0">
                <a:solidFill>
                  <a:schemeClr val="hlink"/>
                </a:solidFill>
              </a:rPr>
              <a:t>Subject:</a:t>
            </a:r>
            <a:r>
              <a:rPr lang="en-US" smtClean="0">
                <a:solidFill>
                  <a:schemeClr val="hlink"/>
                </a:solidFill>
              </a:rPr>
              <a:t>  </a:t>
            </a:r>
            <a:r>
              <a:rPr lang="en-US" sz="2200" smtClean="0">
                <a:solidFill>
                  <a:schemeClr val="hlink"/>
                </a:solidFill>
              </a:rPr>
              <a:t>Spring – my favorite season of the year</a:t>
            </a:r>
          </a:p>
          <a:p>
            <a:pPr marL="609600" indent="-609600" eaLnBrk="1" hangingPunct="1"/>
            <a:endParaRPr lang="en-US" sz="2200" smtClean="0">
              <a:solidFill>
                <a:schemeClr val="hlink"/>
              </a:solidFill>
            </a:endParaRPr>
          </a:p>
          <a:p>
            <a:pPr marL="609600" indent="-609600" eaLnBrk="1" hangingPunct="1"/>
            <a:r>
              <a:rPr lang="en-US" smtClean="0"/>
              <a:t>Step 3: LABEL</a:t>
            </a:r>
            <a:br>
              <a:rPr lang="en-US" smtClean="0"/>
            </a:br>
            <a:r>
              <a:rPr lang="en-US" sz="2200" smtClean="0"/>
              <a:t>Label each idea by category: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2200" smtClean="0"/>
          </a:p>
          <a:p>
            <a:pPr marL="609600" indent="-609600" algn="ctr" eaLnBrk="1" hangingPunct="1">
              <a:buFont typeface="Wingdings" pitchFamily="2" charset="2"/>
              <a:buNone/>
            </a:pPr>
            <a:r>
              <a:rPr lang="en-US" smtClean="0"/>
              <a:t>Example:</a:t>
            </a:r>
          </a:p>
          <a:p>
            <a:pPr marL="990600" lvl="1" indent="-533400" eaLnBrk="1" hangingPunct="1">
              <a:buFontTx/>
              <a:buNone/>
            </a:pPr>
            <a:r>
              <a:rPr lang="en-US" sz="2200" smtClean="0"/>
              <a:t>	- New leaves and flowers on the trees</a:t>
            </a:r>
          </a:p>
          <a:p>
            <a:pPr marL="990600" lvl="1" indent="-533400" eaLnBrk="1" hangingPunct="1">
              <a:buFontTx/>
              <a:buNone/>
            </a:pPr>
            <a:r>
              <a:rPr lang="en-US" sz="2200" smtClean="0"/>
              <a:t>	- Warmer weather during day and night</a:t>
            </a:r>
          </a:p>
          <a:p>
            <a:pPr marL="990600" lvl="1" indent="-533400" eaLnBrk="1" hangingPunct="1">
              <a:buFontTx/>
              <a:buNone/>
            </a:pPr>
            <a:r>
              <a:rPr lang="en-US" sz="2200" smtClean="0"/>
              <a:t>	- Time to clean the house</a:t>
            </a:r>
          </a:p>
          <a:p>
            <a:pPr marL="990600" lvl="1" indent="-533400" eaLnBrk="1" hangingPunct="1">
              <a:buFontTx/>
              <a:buNone/>
            </a:pPr>
            <a:r>
              <a:rPr lang="en-US" sz="2200" smtClean="0"/>
              <a:t>	- School is coming to an end</a:t>
            </a:r>
          </a:p>
          <a:p>
            <a:pPr marL="990600" lvl="1" indent="-533400" eaLnBrk="1" hangingPunct="1">
              <a:buFontTx/>
              <a:buNone/>
            </a:pPr>
            <a:r>
              <a:rPr lang="en-US" sz="2200" smtClean="0"/>
              <a:t>	- Daylight savings time comes in April</a:t>
            </a:r>
          </a:p>
          <a:p>
            <a:pPr marL="990600" lvl="1" indent="-533400" eaLnBrk="1" hangingPunct="1">
              <a:buFontTx/>
              <a:buNone/>
            </a:pPr>
            <a:r>
              <a:rPr lang="en-US" sz="2200" smtClean="0"/>
              <a:t>	- Baseball season starts up again</a:t>
            </a:r>
          </a:p>
          <a:p>
            <a:pPr marL="990600" lvl="1" indent="-533400" eaLnBrk="1" hangingPunct="1">
              <a:buFontTx/>
              <a:buNone/>
            </a:pPr>
            <a:r>
              <a:rPr lang="en-US" sz="2000" smtClean="0"/>
              <a:t>	- </a:t>
            </a:r>
            <a:r>
              <a:rPr lang="en-US" sz="2200" smtClean="0"/>
              <a:t>Ride bikes more often for exercise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762000" y="3763963"/>
            <a:ext cx="533400" cy="4270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200" b="1">
                <a:solidFill>
                  <a:schemeClr val="folHlink"/>
                </a:solidFill>
                <a:latin typeface="PosterBodoni BT" pitchFamily="18" charset="0"/>
              </a:rPr>
              <a:t>A.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762000" y="4175125"/>
            <a:ext cx="533400" cy="4270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200" b="1">
                <a:solidFill>
                  <a:schemeClr val="folHlink"/>
                </a:solidFill>
                <a:latin typeface="PosterBodoni BT" pitchFamily="18" charset="0"/>
              </a:rPr>
              <a:t>A.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762000" y="4602163"/>
            <a:ext cx="533400" cy="4270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200" b="1">
                <a:solidFill>
                  <a:schemeClr val="folHlink"/>
                </a:solidFill>
                <a:latin typeface="PosterBodoni BT" pitchFamily="18" charset="0"/>
              </a:rPr>
              <a:t>B.</a:t>
            </a: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762000" y="4983163"/>
            <a:ext cx="533400" cy="4270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200" b="1">
                <a:solidFill>
                  <a:schemeClr val="folHlink"/>
                </a:solidFill>
                <a:latin typeface="PosterBodoni BT" pitchFamily="18" charset="0"/>
              </a:rPr>
              <a:t>B.</a:t>
            </a:r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762000" y="5364163"/>
            <a:ext cx="533400" cy="4270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200" b="1">
                <a:solidFill>
                  <a:schemeClr val="folHlink"/>
                </a:solidFill>
                <a:latin typeface="PosterBodoni BT" pitchFamily="18" charset="0"/>
              </a:rPr>
              <a:t>B.</a:t>
            </a:r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762000" y="5775325"/>
            <a:ext cx="533400" cy="4270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200" b="1">
                <a:solidFill>
                  <a:schemeClr val="folHlink"/>
                </a:solidFill>
                <a:latin typeface="PosterBodoni BT" pitchFamily="18" charset="0"/>
              </a:rPr>
              <a:t>C.</a:t>
            </a:r>
          </a:p>
        </p:txBody>
      </p:sp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762000" y="6202363"/>
            <a:ext cx="533400" cy="4270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200" b="1">
                <a:solidFill>
                  <a:schemeClr val="folHlink"/>
                </a:solidFill>
                <a:latin typeface="PosterBodoni BT" pitchFamily="18" charset="0"/>
              </a:rPr>
              <a:t>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autoUpdateAnimBg="0"/>
      <p:bldP spid="68613" grpId="0" autoUpdateAnimBg="0"/>
      <p:bldP spid="68615" grpId="0" autoUpdateAnimBg="0"/>
      <p:bldP spid="68616" grpId="0" autoUpdateAnimBg="0"/>
      <p:bldP spid="68617" grpId="0" autoUpdateAnimBg="0"/>
      <p:bldP spid="68618" grpId="0" autoUpdateAnimBg="0"/>
      <p:bldP spid="68619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Line Clusters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10600" cy="5943600"/>
          </a:xfrm>
        </p:spPr>
        <p:txBody>
          <a:bodyPr/>
          <a:lstStyle/>
          <a:p>
            <a:pPr marL="609600" indent="-609600" algn="ctr" eaLnBrk="1" hangingPunct="1">
              <a:buFont typeface="Wingdings" pitchFamily="2" charset="2"/>
              <a:buNone/>
            </a:pPr>
            <a:r>
              <a:rPr lang="en-US" sz="2800" smtClean="0"/>
              <a:t>(What it will look like when finished)</a:t>
            </a:r>
          </a:p>
          <a:p>
            <a:pPr marL="609600" indent="-609600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en-US" sz="2800" smtClean="0">
                <a:solidFill>
                  <a:schemeClr val="hlink"/>
                </a:solidFill>
              </a:rPr>
              <a:t>Subject:</a:t>
            </a:r>
            <a:r>
              <a:rPr lang="en-US" smtClean="0">
                <a:solidFill>
                  <a:schemeClr val="hlink"/>
                </a:solidFill>
              </a:rPr>
              <a:t>  </a:t>
            </a:r>
            <a:r>
              <a:rPr lang="en-US" sz="2200" smtClean="0">
                <a:solidFill>
                  <a:schemeClr val="hlink"/>
                </a:solidFill>
              </a:rPr>
              <a:t>Spring – my favorite season of the year</a:t>
            </a:r>
          </a:p>
          <a:p>
            <a:pPr marL="990600" lvl="1" indent="-533400" eaLnBrk="1" hangingPunct="1">
              <a:buClr>
                <a:schemeClr val="folHlink"/>
              </a:buClr>
              <a:buFontTx/>
              <a:buAutoNum type="alphaUcPeriod"/>
            </a:pPr>
            <a:r>
              <a:rPr lang="en-US" sz="2200" smtClean="0">
                <a:solidFill>
                  <a:schemeClr val="folHlink"/>
                </a:solidFill>
              </a:rPr>
              <a:t>Nature</a:t>
            </a:r>
          </a:p>
          <a:p>
            <a:pPr marL="990600" lvl="1" indent="-533400" eaLnBrk="1" hangingPunct="1">
              <a:buClr>
                <a:schemeClr val="folHlink"/>
              </a:buClr>
              <a:buFontTx/>
              <a:buAutoNum type="alphaUcPeriod"/>
            </a:pPr>
            <a:r>
              <a:rPr lang="en-US" sz="2200" smtClean="0">
                <a:solidFill>
                  <a:schemeClr val="folHlink"/>
                </a:solidFill>
              </a:rPr>
              <a:t>My daily routine and responsibilities</a:t>
            </a:r>
          </a:p>
          <a:p>
            <a:pPr marL="990600" lvl="1" indent="-533400" eaLnBrk="1" hangingPunct="1">
              <a:buClr>
                <a:schemeClr val="folHlink"/>
              </a:buClr>
              <a:buFontTx/>
              <a:buAutoNum type="alphaUcPeriod"/>
            </a:pPr>
            <a:r>
              <a:rPr lang="en-US" sz="2200" smtClean="0">
                <a:solidFill>
                  <a:schemeClr val="folHlink"/>
                </a:solidFill>
              </a:rPr>
              <a:t>Activities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2200" smtClean="0">
              <a:solidFill>
                <a:schemeClr val="hlink"/>
              </a:solidFill>
            </a:endParaRPr>
          </a:p>
          <a:p>
            <a:pPr marL="990600" lvl="1" indent="-533400" eaLnBrk="1" hangingPunct="1">
              <a:buFontTx/>
              <a:buNone/>
            </a:pPr>
            <a:r>
              <a:rPr lang="en-US" sz="2200" smtClean="0"/>
              <a:t>	- New leaves and flowers on the trees</a:t>
            </a:r>
          </a:p>
          <a:p>
            <a:pPr marL="990600" lvl="1" indent="-533400" eaLnBrk="1" hangingPunct="1">
              <a:buFontTx/>
              <a:buNone/>
            </a:pPr>
            <a:r>
              <a:rPr lang="en-US" sz="2200" smtClean="0"/>
              <a:t>	- Warmer weather during day and night</a:t>
            </a:r>
          </a:p>
          <a:p>
            <a:pPr marL="990600" lvl="1" indent="-533400" eaLnBrk="1" hangingPunct="1">
              <a:buFontTx/>
              <a:buNone/>
            </a:pPr>
            <a:r>
              <a:rPr lang="en-US" sz="2200" smtClean="0"/>
              <a:t>	- Time to clean the house</a:t>
            </a:r>
          </a:p>
          <a:p>
            <a:pPr marL="990600" lvl="1" indent="-533400" eaLnBrk="1" hangingPunct="1">
              <a:buFontTx/>
              <a:buNone/>
            </a:pPr>
            <a:r>
              <a:rPr lang="en-US" sz="2200" smtClean="0"/>
              <a:t>	- School is coming to an end</a:t>
            </a:r>
          </a:p>
          <a:p>
            <a:pPr marL="990600" lvl="1" indent="-533400" eaLnBrk="1" hangingPunct="1">
              <a:buFontTx/>
              <a:buNone/>
            </a:pPr>
            <a:r>
              <a:rPr lang="en-US" sz="2200" smtClean="0"/>
              <a:t>	- Daylight savings time comes in April</a:t>
            </a:r>
          </a:p>
          <a:p>
            <a:pPr marL="990600" lvl="1" indent="-533400" eaLnBrk="1" hangingPunct="1">
              <a:buFontTx/>
              <a:buNone/>
            </a:pPr>
            <a:r>
              <a:rPr lang="en-US" sz="2200" smtClean="0"/>
              <a:t>	- Baseball season starts up again</a:t>
            </a:r>
          </a:p>
          <a:p>
            <a:pPr marL="990600" lvl="1" indent="-533400" eaLnBrk="1" hangingPunct="1">
              <a:buFontTx/>
              <a:buNone/>
            </a:pPr>
            <a:r>
              <a:rPr lang="en-US" sz="2000" smtClean="0"/>
              <a:t>	- </a:t>
            </a:r>
            <a:r>
              <a:rPr lang="en-US" sz="2200" smtClean="0"/>
              <a:t>Ride bikes more often for exercise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838200" y="3687763"/>
            <a:ext cx="533400" cy="4270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200" b="1">
                <a:solidFill>
                  <a:schemeClr val="folHlink"/>
                </a:solidFill>
                <a:latin typeface="PosterBodoni BT" pitchFamily="18" charset="0"/>
              </a:rPr>
              <a:t>A.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838200" y="4098925"/>
            <a:ext cx="533400" cy="4270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200" b="1">
                <a:solidFill>
                  <a:schemeClr val="folHlink"/>
                </a:solidFill>
                <a:latin typeface="PosterBodoni BT" pitchFamily="18" charset="0"/>
              </a:rPr>
              <a:t>A.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838200" y="4525963"/>
            <a:ext cx="533400" cy="4270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200" b="1">
                <a:solidFill>
                  <a:schemeClr val="folHlink"/>
                </a:solidFill>
                <a:latin typeface="PosterBodoni BT" pitchFamily="18" charset="0"/>
              </a:rPr>
              <a:t>B.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838200" y="4906963"/>
            <a:ext cx="533400" cy="4270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200" b="1">
                <a:solidFill>
                  <a:schemeClr val="folHlink"/>
                </a:solidFill>
                <a:latin typeface="PosterBodoni BT" pitchFamily="18" charset="0"/>
              </a:rPr>
              <a:t>B.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838200" y="5287963"/>
            <a:ext cx="533400" cy="4270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200" b="1">
                <a:solidFill>
                  <a:schemeClr val="folHlink"/>
                </a:solidFill>
                <a:latin typeface="PosterBodoni BT" pitchFamily="18" charset="0"/>
              </a:rPr>
              <a:t>B.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838200" y="5699125"/>
            <a:ext cx="533400" cy="4270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200" b="1">
                <a:solidFill>
                  <a:schemeClr val="folHlink"/>
                </a:solidFill>
                <a:latin typeface="PosterBodoni BT" pitchFamily="18" charset="0"/>
              </a:rPr>
              <a:t>C.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838200" y="6126163"/>
            <a:ext cx="533400" cy="4270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200" b="1">
                <a:solidFill>
                  <a:schemeClr val="folHlink"/>
                </a:solidFill>
                <a:latin typeface="PosterBodoni BT" pitchFamily="18" charset="0"/>
              </a:rPr>
              <a:t>C.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610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Columns</a:t>
            </a:r>
          </a:p>
        </p:txBody>
      </p:sp>
      <p:graphicFrame>
        <p:nvGraphicFramePr>
          <p:cNvPr id="70767" name="Group 111"/>
          <p:cNvGraphicFramePr>
            <a:graphicFrameLocks noGrp="1"/>
          </p:cNvGraphicFramePr>
          <p:nvPr/>
        </p:nvGraphicFramePr>
        <p:xfrm>
          <a:off x="430213" y="1066800"/>
          <a:ext cx="8358187" cy="4645025"/>
        </p:xfrm>
        <a:graphic>
          <a:graphicData uri="http://schemas.openxmlformats.org/drawingml/2006/table">
            <a:tbl>
              <a:tblPr/>
              <a:tblGrid>
                <a:gridCol w="762000"/>
                <a:gridCol w="2133600"/>
                <a:gridCol w="2743200"/>
                <a:gridCol w="1268412"/>
                <a:gridCol w="208280"/>
                <a:gridCol w="1243012"/>
              </a:tblGrid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CC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PosterBodoni BT" pitchFamily="18" charset="0"/>
                        </a:rPr>
                        <a:t>#1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CC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PosterBodoni BT" pitchFamily="18" charset="0"/>
                        </a:rPr>
                        <a:t>My three friends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CC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osterBodoni BT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CC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osterBodoni BT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CC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PosterBodoni BT" pitchFamily="18" charset="0"/>
                        </a:rPr>
                        <a:t>#2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CC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PosterBodoni BT" pitchFamily="18" charset="0"/>
                        </a:rPr>
                        <a:t>Cheryl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CC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PosterBodoni BT" pitchFamily="18" charset="0"/>
                        </a:rPr>
                        <a:t>Joe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CC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PosterBodoni BT" pitchFamily="18" charset="0"/>
                        </a:rPr>
                        <a:t>Haley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CC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osterBodoni BT" pitchFamily="18" charset="0"/>
                        </a:rPr>
                        <a:t>#3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CC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osterBodoni BT" pitchFamily="18" charset="0"/>
                        </a:rPr>
                        <a:t>-- has known me since we were in kindergarten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CC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osterBodoni BT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CC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osterBodoni BT" pitchFamily="18" charset="0"/>
                        </a:rPr>
                        <a:t>-- we have 4 classes together each 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CC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osterBodoni BT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CC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osterBodoni BT" pitchFamily="18" charset="0"/>
                        </a:rPr>
                        <a:t>-- very thoughtful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CC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osterBodoni BT" pitchFamily="18" charset="0"/>
                        </a:rPr>
                        <a:t>-- lives down the street from 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CC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osterBodoni BT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CC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osterBodoni BT" pitchFamily="18" charset="0"/>
                        </a:rPr>
                        <a:t>-- we will be taking driver’s training together next summer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CC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osterBodoni BT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CC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osterBodoni BT" pitchFamily="18" charset="0"/>
                        </a:rPr>
                        <a:t>-- quite the comedian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CC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osterBodoni BT" pitchFamily="18" charset="0"/>
                        </a:rPr>
                        <a:t>-- has known me for five years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CC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osterBodoni BT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CC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osterBodoni BT" pitchFamily="18" charset="0"/>
                        </a:rPr>
                        <a:t>-- takes drama classes with me, and we are in plays together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CC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osterBodoni BT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CC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osterBodoni BT" pitchFamily="18" charset="0"/>
                        </a:rPr>
                        <a:t>-- loves to do exciting activities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Big Picture</a:t>
            </a:r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ct val="40000"/>
              </a:spcAft>
            </a:pPr>
            <a:r>
              <a:rPr lang="en-US" sz="2800" smtClean="0"/>
              <a:t>You are going to learn how to write an essay with five paragraphs over the course of this semester.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</a:pPr>
            <a:r>
              <a:rPr lang="en-US" sz="2800" smtClean="0"/>
              <a:t>You will learn it in pieces, so don’t worry if it doesn’t make much sense right away.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</a:pPr>
            <a:r>
              <a:rPr lang="en-US" sz="2800" smtClean="0"/>
              <a:t>We’ll start with the terminology we’ll be using. Think of it as your own dictionary you can look at later. </a:t>
            </a:r>
            <a:r>
              <a:rPr lang="en-US" sz="2800" u="sng" smtClean="0"/>
              <a:t>Take complete notes on the following slides.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bldLvl="2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Commentary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429000"/>
            <a:ext cx="4953000" cy="1752600"/>
          </a:xfrm>
        </p:spPr>
        <p:txBody>
          <a:bodyPr/>
          <a:lstStyle/>
          <a:p>
            <a:pPr eaLnBrk="1" hangingPunct="1"/>
            <a:r>
              <a:rPr lang="en-US" sz="2200" smtClean="0"/>
              <a:t>The </a:t>
            </a:r>
          </a:p>
          <a:p>
            <a:pPr eaLnBrk="1" hangingPunct="1"/>
            <a:r>
              <a:rPr lang="en-US" sz="2200" smtClean="0"/>
              <a:t>Multiparagraph </a:t>
            </a:r>
          </a:p>
          <a:p>
            <a:pPr eaLnBrk="1" hangingPunct="1"/>
            <a:r>
              <a:rPr lang="en-US" sz="2200" smtClean="0"/>
              <a:t>Essay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Shaping the Essay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429000"/>
            <a:ext cx="4953000" cy="1752600"/>
          </a:xfrm>
        </p:spPr>
        <p:txBody>
          <a:bodyPr/>
          <a:lstStyle/>
          <a:p>
            <a:pPr eaLnBrk="1" hangingPunct="1"/>
            <a:r>
              <a:rPr lang="en-US" sz="2200" smtClean="0"/>
              <a:t>The </a:t>
            </a:r>
          </a:p>
          <a:p>
            <a:pPr eaLnBrk="1" hangingPunct="1"/>
            <a:r>
              <a:rPr lang="en-US" sz="2200" smtClean="0"/>
              <a:t>Multiparagraph </a:t>
            </a:r>
          </a:p>
          <a:p>
            <a:pPr eaLnBrk="1" hangingPunct="1"/>
            <a:r>
              <a:rPr lang="en-US" sz="2200" smtClean="0"/>
              <a:t>Essay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Multiparagraph Essay Terminology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200400"/>
            <a:ext cx="8610600" cy="3657600"/>
          </a:xfrm>
        </p:spPr>
        <p:txBody>
          <a:bodyPr/>
          <a:lstStyle/>
          <a:p>
            <a:pPr marL="990600" lvl="1" indent="-533400" eaLnBrk="1" hangingPunct="1">
              <a:buFontTx/>
              <a:buNone/>
            </a:pPr>
            <a:r>
              <a:rPr lang="en-US" smtClean="0"/>
              <a:t>	A piece of writing which gives your thoughts (commentary) about a subject. All essays you will write in this unit will have 5 paragraphs: an introductory paragraph, 3 body paragraphs, and a concluding paragraph.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295400" y="2209800"/>
            <a:ext cx="411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>
                <a:latin typeface="PosterBodoni BT" pitchFamily="18" charset="0"/>
              </a:rPr>
              <a:t>1. Essay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Multiparagraph Essay Terminology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200400"/>
            <a:ext cx="8610600" cy="3657600"/>
          </a:xfrm>
        </p:spPr>
        <p:txBody>
          <a:bodyPr/>
          <a:lstStyle/>
          <a:p>
            <a:pPr marL="990600" lvl="1" indent="-533400" eaLnBrk="1" hangingPunct="1">
              <a:buFontTx/>
              <a:buNone/>
            </a:pPr>
            <a:r>
              <a:rPr lang="en-US" smtClean="0"/>
              <a:t>	Facts, support, examples, illustrations, quotations, plot references, or paraphrase.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295400" y="2209800"/>
            <a:ext cx="655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>
                <a:latin typeface="PosterBodoni BT" pitchFamily="18" charset="0"/>
              </a:rPr>
              <a:t>2. Concrete detail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Multiparagraph Essay Terminology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200400"/>
            <a:ext cx="8610600" cy="3657600"/>
          </a:xfrm>
        </p:spPr>
        <p:txBody>
          <a:bodyPr/>
          <a:lstStyle/>
          <a:p>
            <a:pPr marL="990600" lvl="1" indent="-533400" eaLnBrk="1" hangingPunct="1">
              <a:buFontTx/>
              <a:buNone/>
            </a:pPr>
            <a:r>
              <a:rPr lang="en-US" smtClean="0"/>
              <a:t>	Your opinion or comment about something; it also means interpretation, analysis, insight, feelings, or reflection.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295400" y="2209800"/>
            <a:ext cx="655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>
                <a:latin typeface="PosterBodoni BT" pitchFamily="18" charset="0"/>
              </a:rPr>
              <a:t>3. Commentary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Multiparagraph Essay Terminology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200400"/>
            <a:ext cx="8610600" cy="3657600"/>
          </a:xfrm>
        </p:spPr>
        <p:txBody>
          <a:bodyPr/>
          <a:lstStyle/>
          <a:p>
            <a:pPr marL="990600" lvl="1" indent="-533400" eaLnBrk="1" hangingPunct="1">
              <a:buFontTx/>
              <a:buNone/>
            </a:pPr>
            <a:r>
              <a:rPr lang="en-US" smtClean="0"/>
              <a:t>	The process of getting your concrete details down on paper before you organize your essay into paragraphs. You can use any or all of the following: bubble clusters, spider diagrams, outlines, line clustering, or columns.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295400" y="2209800"/>
            <a:ext cx="411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>
                <a:latin typeface="PosterBodoni BT" pitchFamily="18" charset="0"/>
              </a:rPr>
              <a:t>4. Prewriting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Multiparagraph Essay Terminology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200400"/>
            <a:ext cx="8610600" cy="2895600"/>
          </a:xfrm>
        </p:spPr>
        <p:txBody>
          <a:bodyPr/>
          <a:lstStyle/>
          <a:p>
            <a:pPr marL="990600" lvl="1" indent="-533400" eaLnBrk="1" hangingPunct="1">
              <a:buFontTx/>
              <a:buNone/>
            </a:pPr>
            <a:r>
              <a:rPr lang="en-US" smtClean="0"/>
              <a:t>	A sentence with a subject and opinion. This comes in your introductory paragraph, most often at the end but sometimes at the start.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295400" y="2209800"/>
            <a:ext cx="411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>
                <a:latin typeface="PosterBodoni BT" pitchFamily="18" charset="0"/>
              </a:rPr>
              <a:t>5.  Thesis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Multiparagraph Essay Terminology</a:t>
            </a:r>
          </a:p>
        </p:txBody>
      </p:sp>
      <p:sp>
        <p:nvSpPr>
          <p:cNvPr id="419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3200400"/>
            <a:ext cx="8610600" cy="3657600"/>
          </a:xfrm>
        </p:spPr>
        <p:txBody>
          <a:bodyPr/>
          <a:lstStyle/>
          <a:p>
            <a:pPr marL="990600" lvl="1" indent="-533400" eaLnBrk="1" hangingPunct="1">
              <a:buFontTx/>
              <a:buNone/>
            </a:pPr>
            <a:r>
              <a:rPr lang="en-US" smtClean="0"/>
              <a:t>	The step done after prewriting and before the first draft of an essay. It is a topic and sentence outline of your thesis, topic sentences, concrete details, and commentary ideas.</a:t>
            </a:r>
          </a:p>
        </p:txBody>
      </p:sp>
      <p:sp>
        <p:nvSpPr>
          <p:cNvPr id="11268" name="Text Box 1028"/>
          <p:cNvSpPr txBox="1">
            <a:spLocks noChangeArrowheads="1"/>
          </p:cNvSpPr>
          <p:nvPr/>
        </p:nvSpPr>
        <p:spPr bwMode="auto">
          <a:xfrm>
            <a:off x="1295400" y="2209800"/>
            <a:ext cx="655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>
                <a:latin typeface="PosterBodoni BT" pitchFamily="18" charset="0"/>
              </a:rPr>
              <a:t>6. Shaping the essay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PosterBodoni BT"/>
        <a:ea typeface=""/>
        <a:cs typeface=""/>
      </a:majorFont>
      <a:minorFont>
        <a:latin typeface="PosterBodoni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329</TotalTime>
  <Words>665</Words>
  <Application>Microsoft Office PowerPoint</Application>
  <PresentationFormat>On-screen Show (4:3)</PresentationFormat>
  <Paragraphs>211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Times New Roman</vt:lpstr>
      <vt:lpstr>Arial</vt:lpstr>
      <vt:lpstr>PosterBodoni BT</vt:lpstr>
      <vt:lpstr>Wingdings</vt:lpstr>
      <vt:lpstr>Calibri</vt:lpstr>
      <vt:lpstr>Benguiat Bk BT</vt:lpstr>
      <vt:lpstr>Soaring</vt:lpstr>
      <vt:lpstr>The  Multiparagraph  Essay</vt:lpstr>
      <vt:lpstr>Lesson #1:  The Big Picture</vt:lpstr>
      <vt:lpstr>The Big Picture</vt:lpstr>
      <vt:lpstr>Multiparagraph Essay Terminology</vt:lpstr>
      <vt:lpstr>Multiparagraph Essay Terminology</vt:lpstr>
      <vt:lpstr>Multiparagraph Essay Terminology</vt:lpstr>
      <vt:lpstr>Multiparagraph Essay Terminology</vt:lpstr>
      <vt:lpstr>Multiparagraph Essay Terminology</vt:lpstr>
      <vt:lpstr>Multiparagraph Essay Terminology</vt:lpstr>
      <vt:lpstr>Multiparagraph Essay Terminology</vt:lpstr>
      <vt:lpstr>Multiparagraph Essay Terminology</vt:lpstr>
      <vt:lpstr>Multiparagraph Essay Terminology</vt:lpstr>
      <vt:lpstr>Multiparagraph Essay Terminology</vt:lpstr>
      <vt:lpstr>Multiparagraph Essay Terminology</vt:lpstr>
      <vt:lpstr>Multiparagraph Essay Terminology</vt:lpstr>
      <vt:lpstr>Multiparagraph Essay Terminology</vt:lpstr>
      <vt:lpstr>Multiparagraph Essay Terminology</vt:lpstr>
      <vt:lpstr>Multiparagraph Essay Terminology</vt:lpstr>
      <vt:lpstr>The Essay Format</vt:lpstr>
      <vt:lpstr>End of Lesson #1</vt:lpstr>
      <vt:lpstr>Lesson #2: Prewriting </vt:lpstr>
      <vt:lpstr>Bubble Cluster</vt:lpstr>
      <vt:lpstr>Spider Diagram</vt:lpstr>
      <vt:lpstr>Outlines</vt:lpstr>
      <vt:lpstr>Line Clusters</vt:lpstr>
      <vt:lpstr>Line Clusters</vt:lpstr>
      <vt:lpstr>Line Clusters</vt:lpstr>
      <vt:lpstr>Line Clusters</vt:lpstr>
      <vt:lpstr>Columns</vt:lpstr>
      <vt:lpstr>Commentary</vt:lpstr>
      <vt:lpstr>Slide 31</vt:lpstr>
      <vt:lpstr>Shaping the Essay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 Multiparagraph  Essay</dc:title>
  <dc:creator>Phil &amp; Stacie Brady</dc:creator>
  <cp:lastModifiedBy>Brady</cp:lastModifiedBy>
  <cp:revision>10</cp:revision>
  <cp:lastPrinted>2014-01-14T00:25:05Z</cp:lastPrinted>
  <dcterms:created xsi:type="dcterms:W3CDTF">2006-01-20T18:57:22Z</dcterms:created>
  <dcterms:modified xsi:type="dcterms:W3CDTF">2015-12-02T04:50:41Z</dcterms:modified>
</cp:coreProperties>
</file>